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307" r:id="rId12"/>
    <p:sldId id="308" r:id="rId13"/>
    <p:sldId id="309" r:id="rId14"/>
    <p:sldId id="310" r:id="rId15"/>
    <p:sldId id="313" r:id="rId16"/>
    <p:sldId id="315" r:id="rId17"/>
    <p:sldId id="314" r:id="rId18"/>
    <p:sldId id="272" r:id="rId19"/>
    <p:sldId id="273" r:id="rId20"/>
    <p:sldId id="274" r:id="rId21"/>
    <p:sldId id="275" r:id="rId22"/>
    <p:sldId id="276" r:id="rId23"/>
    <p:sldId id="311" r:id="rId24"/>
    <p:sldId id="312" r:id="rId2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48C43-D508-4268-8208-B8732AD647A1}" type="datetimeFigureOut">
              <a:rPr lang="zh-CN" altLang="en-US" smtClean="0"/>
              <a:t>2023/4/3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DDF74-63DD-4FF8-8C7A-972D7CC21D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8362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DDF74-63DD-4FF8-8C7A-972D7CC21DA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9396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DDF74-63DD-4FF8-8C7A-972D7CC21DAA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798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4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liuy@sou.edu.cn" TargetMode="Externa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henye@sou.edu.cn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lib.sou.edu.cn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hyperlink" Target="http://www.sou.edu.cn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5143500"/>
          </a:xfrm>
          <a:custGeom>
            <a:avLst/>
            <a:gdLst>
              <a:gd name="connsiteX0" fmla="*/ 0 w 9144000"/>
              <a:gd name="connsiteY0" fmla="*/ 5143500 h 5143500"/>
              <a:gd name="connsiteX1" fmla="*/ 9144000 w 9144000"/>
              <a:gd name="connsiteY1" fmla="*/ 5143500 h 5143500"/>
              <a:gd name="connsiteX2" fmla="*/ 9144000 w 9144000"/>
              <a:gd name="connsiteY2" fmla="*/ 0 h 5143500"/>
              <a:gd name="connsiteX3" fmla="*/ 0 w 9144000"/>
              <a:gd name="connsiteY3" fmla="*/ 0 h 5143500"/>
              <a:gd name="connsiteX4" fmla="*/ 0 w 9144000"/>
              <a:gd name="connsiteY4" fmla="*/ 5143500 h 5143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5143500">
                <a:moveTo>
                  <a:pt x="0" y="5143500"/>
                </a:moveTo>
                <a:lnTo>
                  <a:pt x="9144000" y="5143500"/>
                </a:lnTo>
                <a:lnTo>
                  <a:pt x="9144000" y="0"/>
                </a:lnTo>
                <a:lnTo>
                  <a:pt x="0" y="0"/>
                </a:lnTo>
                <a:lnTo>
                  <a:pt x="0" y="51435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0" y="1420367"/>
            <a:ext cx="9144000" cy="2374900"/>
          </a:xfrm>
          <a:custGeom>
            <a:avLst/>
            <a:gdLst>
              <a:gd name="connsiteX0" fmla="*/ 0 w 9144000"/>
              <a:gd name="connsiteY0" fmla="*/ 0 h 2374900"/>
              <a:gd name="connsiteX1" fmla="*/ 9144000 w 9144000"/>
              <a:gd name="connsiteY1" fmla="*/ 0 h 2374900"/>
              <a:gd name="connsiteX2" fmla="*/ 9144000 w 9144000"/>
              <a:gd name="connsiteY2" fmla="*/ 2374900 h 2374900"/>
              <a:gd name="connsiteX3" fmla="*/ 0 w 9144000"/>
              <a:gd name="connsiteY3" fmla="*/ 2374900 h 2374900"/>
              <a:gd name="connsiteX4" fmla="*/ 0 w 9144000"/>
              <a:gd name="connsiteY4" fmla="*/ 0 h 23749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374900">
                <a:moveTo>
                  <a:pt x="0" y="0"/>
                </a:moveTo>
                <a:lnTo>
                  <a:pt x="9144000" y="0"/>
                </a:lnTo>
                <a:lnTo>
                  <a:pt x="9144000" y="2374900"/>
                </a:lnTo>
                <a:lnTo>
                  <a:pt x="0" y="23749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4000500" y="3828288"/>
            <a:ext cx="1220723" cy="400811"/>
          </a:xfrm>
          <a:custGeom>
            <a:avLst/>
            <a:gdLst>
              <a:gd name="connsiteX0" fmla="*/ 0 w 1220723"/>
              <a:gd name="connsiteY0" fmla="*/ 400811 h 400811"/>
              <a:gd name="connsiteX1" fmla="*/ 1220723 w 1220723"/>
              <a:gd name="connsiteY1" fmla="*/ 400811 h 400811"/>
              <a:gd name="connsiteX2" fmla="*/ 1220723 w 1220723"/>
              <a:gd name="connsiteY2" fmla="*/ 0 h 400811"/>
              <a:gd name="connsiteX3" fmla="*/ 0 w 1220723"/>
              <a:gd name="connsiteY3" fmla="*/ 0 h 400811"/>
              <a:gd name="connsiteX4" fmla="*/ 0 w 1220723"/>
              <a:gd name="connsiteY4" fmla="*/ 400811 h 4008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20723" h="400811">
                <a:moveTo>
                  <a:pt x="0" y="400811"/>
                </a:moveTo>
                <a:lnTo>
                  <a:pt x="1220723" y="400811"/>
                </a:lnTo>
                <a:lnTo>
                  <a:pt x="1220723" y="0"/>
                </a:lnTo>
                <a:lnTo>
                  <a:pt x="0" y="0"/>
                </a:lnTo>
                <a:lnTo>
                  <a:pt x="0" y="400811"/>
                </a:lnTo>
              </a:path>
            </a:pathLst>
          </a:custGeom>
          <a:solidFill>
            <a:srgbClr val="F6F6F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" y="304800"/>
            <a:ext cx="2260600" cy="4953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4653" y="0"/>
            <a:ext cx="9144000" cy="5143500"/>
          </a:xfrm>
          <a:prstGeom prst="rect">
            <a:avLst/>
          </a:prstGeom>
          <a:noFill/>
        </p:spPr>
      </p:pic>
      <p:sp>
        <p:nvSpPr>
          <p:cNvPr id="8" name="TextBox 1"/>
          <p:cNvSpPr txBox="1"/>
          <p:nvPr/>
        </p:nvSpPr>
        <p:spPr>
          <a:xfrm>
            <a:off x="1473200" y="2114550"/>
            <a:ext cx="7086600" cy="1366849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ctr">
              <a:lnSpc>
                <a:spcPts val="5200"/>
              </a:lnSpc>
              <a:tabLst/>
            </a:pPr>
            <a:r>
              <a:rPr lang="zh-CN" altLang="en-US" sz="3600" b="1" dirty="0" smtClean="0">
                <a:solidFill>
                  <a:srgbClr val="002060"/>
                </a:solidFill>
                <a:latin typeface="华文隶书" panose="02010800040101010101" pitchFamily="2" charset="-122"/>
                <a:ea typeface="华文隶书" panose="02010800040101010101" pitchFamily="2" charset="-122"/>
                <a:cs typeface="微软雅黑" pitchFamily="18" charset="0"/>
              </a:rPr>
              <a:t>上海开放大学图书馆</a:t>
            </a:r>
            <a:endParaRPr lang="en-US" altLang="zh-CN" sz="3600" b="1" dirty="0" smtClean="0">
              <a:solidFill>
                <a:srgbClr val="002060"/>
              </a:solidFill>
              <a:latin typeface="华文隶书" panose="02010800040101010101" pitchFamily="2" charset="-122"/>
              <a:ea typeface="华文隶书" panose="02010800040101010101" pitchFamily="2" charset="-122"/>
              <a:cs typeface="微软雅黑" pitchFamily="18" charset="0"/>
            </a:endParaRPr>
          </a:p>
          <a:p>
            <a:pPr algn="ctr">
              <a:lnSpc>
                <a:spcPts val="5200"/>
              </a:lnSpc>
              <a:tabLst/>
            </a:pPr>
            <a:r>
              <a:rPr lang="zh-CN" altLang="en-US" sz="3995" b="1" dirty="0" smtClean="0">
                <a:solidFill>
                  <a:srgbClr val="002060"/>
                </a:solidFill>
                <a:latin typeface="华文隶书" panose="02010800040101010101" pitchFamily="2" charset="-122"/>
                <a:ea typeface="华文隶书" panose="02010800040101010101" pitchFamily="2" charset="-122"/>
                <a:cs typeface="微软雅黑" pitchFamily="18" charset="0"/>
              </a:rPr>
              <a:t>资源与利用</a:t>
            </a:r>
            <a:endParaRPr lang="en-US" altLang="zh-CN" sz="3995" b="1" dirty="0" smtClean="0">
              <a:solidFill>
                <a:srgbClr val="002060"/>
              </a:solidFill>
              <a:latin typeface="华文隶书" panose="02010800040101010101" pitchFamily="2" charset="-122"/>
              <a:ea typeface="华文隶书" panose="02010800040101010101" pitchFamily="2" charset="-122"/>
              <a:cs typeface="微软雅黑" pitchFamily="18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4089400" y="3924300"/>
            <a:ext cx="1131823" cy="306366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2004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2023.4.3</a:t>
            </a:r>
            <a:endParaRPr lang="en-US" altLang="zh-CN" sz="2004" dirty="0" smtClean="0">
              <a:solidFill>
                <a:srgbClr val="002060"/>
              </a:solidFill>
              <a:latin typeface="Calibri" pitchFamily="18" charset="0"/>
              <a:cs typeface="Calibri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5143500"/>
          </a:xfrm>
          <a:custGeom>
            <a:avLst/>
            <a:gdLst>
              <a:gd name="connsiteX0" fmla="*/ 0 w 9144000"/>
              <a:gd name="connsiteY0" fmla="*/ 5143500 h 5143500"/>
              <a:gd name="connsiteX1" fmla="*/ 9144000 w 9144000"/>
              <a:gd name="connsiteY1" fmla="*/ 5143500 h 5143500"/>
              <a:gd name="connsiteX2" fmla="*/ 9144000 w 9144000"/>
              <a:gd name="connsiteY2" fmla="*/ 0 h 5143500"/>
              <a:gd name="connsiteX3" fmla="*/ 0 w 9144000"/>
              <a:gd name="connsiteY3" fmla="*/ 0 h 5143500"/>
              <a:gd name="connsiteX4" fmla="*/ 0 w 9144000"/>
              <a:gd name="connsiteY4" fmla="*/ 5143500 h 5143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5143500">
                <a:moveTo>
                  <a:pt x="0" y="5143500"/>
                </a:moveTo>
                <a:lnTo>
                  <a:pt x="9144000" y="5143500"/>
                </a:lnTo>
                <a:lnTo>
                  <a:pt x="9144000" y="0"/>
                </a:lnTo>
                <a:lnTo>
                  <a:pt x="0" y="0"/>
                </a:lnTo>
                <a:lnTo>
                  <a:pt x="0" y="51435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1524" y="49620"/>
            <a:ext cx="9142476" cy="609359"/>
          </a:xfrm>
          <a:custGeom>
            <a:avLst/>
            <a:gdLst>
              <a:gd name="connsiteX0" fmla="*/ 0 w 9142476"/>
              <a:gd name="connsiteY0" fmla="*/ 1002792 h 1002791"/>
              <a:gd name="connsiteX1" fmla="*/ 9142476 w 9142476"/>
              <a:gd name="connsiteY1" fmla="*/ 1002792 h 1002791"/>
              <a:gd name="connsiteX2" fmla="*/ 9142476 w 9142476"/>
              <a:gd name="connsiteY2" fmla="*/ 0 h 1002791"/>
              <a:gd name="connsiteX3" fmla="*/ 0 w 9142476"/>
              <a:gd name="connsiteY3" fmla="*/ 0 h 1002791"/>
              <a:gd name="connsiteX4" fmla="*/ 0 w 9142476"/>
              <a:gd name="connsiteY4" fmla="*/ 1002792 h 10027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2476" h="1002791">
                <a:moveTo>
                  <a:pt x="0" y="1002792"/>
                </a:moveTo>
                <a:lnTo>
                  <a:pt x="9142476" y="1002792"/>
                </a:lnTo>
                <a:lnTo>
                  <a:pt x="9142476" y="0"/>
                </a:lnTo>
                <a:lnTo>
                  <a:pt x="0" y="0"/>
                </a:lnTo>
                <a:lnTo>
                  <a:pt x="0" y="1002792"/>
                </a:lnTo>
              </a:path>
            </a:pathLst>
          </a:custGeom>
          <a:solidFill>
            <a:srgbClr val="389AB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867666" y="218995"/>
            <a:ext cx="3568700" cy="1020792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600"/>
              </a:lnSpc>
              <a:tabLst>
                <a:tab pos="635000" algn="l"/>
              </a:tabLst>
            </a:pPr>
            <a:r>
              <a:rPr lang="en-US" altLang="zh-CN" dirty="0" smtClean="0"/>
              <a:t>	</a:t>
            </a:r>
            <a:r>
              <a:rPr lang="zh-CN" altLang="en-US" sz="3600" dirty="0" smtClean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资源简介</a:t>
            </a:r>
            <a:endParaRPr lang="en-US" altLang="zh-CN" sz="3600" b="1" dirty="0" smtClean="0">
              <a:solidFill>
                <a:schemeClr val="bg1"/>
              </a:solidFill>
              <a:latin typeface="华文隶书" panose="02010800040101010101" pitchFamily="2" charset="-122"/>
              <a:ea typeface="华文隶书" panose="02010800040101010101" pitchFamily="2" charset="-122"/>
              <a:cs typeface="微软雅黑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</p:txBody>
      </p:sp>
      <p:sp>
        <p:nvSpPr>
          <p:cNvPr id="9" name="文本框 8"/>
          <p:cNvSpPr txBox="1"/>
          <p:nvPr/>
        </p:nvSpPr>
        <p:spPr>
          <a:xfrm>
            <a:off x="152400" y="730170"/>
            <a:ext cx="8991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中国知网：学术期刊、博士论文、硕士论文、会议论文、党建期刊</a:t>
            </a:r>
            <a:endParaRPr lang="en-US" altLang="zh-CN" sz="2000" dirty="0" smtClean="0">
              <a:solidFill>
                <a:srgbClr val="C0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47037">
            <a:off x="265575" y="1852691"/>
            <a:ext cx="5043064" cy="268219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74031">
            <a:off x="4624776" y="1660124"/>
            <a:ext cx="4326535" cy="28775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4800" y="573648"/>
            <a:ext cx="8229600" cy="449568"/>
          </a:xfrm>
        </p:spPr>
        <p:txBody>
          <a:bodyPr>
            <a:normAutofit/>
          </a:bodyPr>
          <a:lstStyle/>
          <a:p>
            <a:r>
              <a:rPr lang="zh-CN" altLang="en-US" sz="2000" dirty="0" smtClean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超星资源库：图书、期刊、读秀、百链</a:t>
            </a:r>
            <a:endParaRPr lang="en-US" altLang="zh-CN" sz="2000" dirty="0">
              <a:solidFill>
                <a:srgbClr val="C0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" name="Freeform 3"/>
          <p:cNvSpPr>
            <a:spLocks noGrp="1"/>
          </p:cNvSpPr>
          <p:nvPr>
            <p:ph type="title"/>
          </p:nvPr>
        </p:nvSpPr>
        <p:spPr>
          <a:xfrm>
            <a:off x="76200" y="0"/>
            <a:ext cx="9049872" cy="544512"/>
          </a:xfrm>
          <a:custGeom>
            <a:avLst/>
            <a:gdLst>
              <a:gd name="connsiteX0" fmla="*/ 0 w 9142476"/>
              <a:gd name="connsiteY0" fmla="*/ 1002792 h 1002791"/>
              <a:gd name="connsiteX1" fmla="*/ 9142476 w 9142476"/>
              <a:gd name="connsiteY1" fmla="*/ 1002792 h 1002791"/>
              <a:gd name="connsiteX2" fmla="*/ 9142476 w 9142476"/>
              <a:gd name="connsiteY2" fmla="*/ 0 h 1002791"/>
              <a:gd name="connsiteX3" fmla="*/ 0 w 9142476"/>
              <a:gd name="connsiteY3" fmla="*/ 0 h 1002791"/>
              <a:gd name="connsiteX4" fmla="*/ 0 w 9142476"/>
              <a:gd name="connsiteY4" fmla="*/ 1002792 h 10027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2476" h="1002791">
                <a:moveTo>
                  <a:pt x="0" y="1002792"/>
                </a:moveTo>
                <a:lnTo>
                  <a:pt x="9142476" y="1002792"/>
                </a:lnTo>
                <a:lnTo>
                  <a:pt x="9142476" y="0"/>
                </a:lnTo>
                <a:lnTo>
                  <a:pt x="0" y="0"/>
                </a:lnTo>
                <a:lnTo>
                  <a:pt x="0" y="1002792"/>
                </a:lnTo>
              </a:path>
            </a:pathLst>
          </a:custGeom>
          <a:solidFill>
            <a:srgbClr val="389AB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>
              <a:lnSpc>
                <a:spcPts val="3600"/>
              </a:lnSpc>
              <a:tabLst>
                <a:tab pos="635000" algn="l"/>
              </a:tabLst>
            </a:pPr>
            <a:r>
              <a:rPr lang="zh-CN" altLang="en-US" sz="3600" dirty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资源简介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92526">
            <a:off x="267374" y="1901977"/>
            <a:ext cx="4190905" cy="279218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00150">
            <a:off x="3124526" y="2209691"/>
            <a:ext cx="3685357" cy="235801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971550"/>
            <a:ext cx="4020294" cy="216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44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sp>
        <p:nvSpPr>
          <p:cNvPr id="4" name="Freeform 3"/>
          <p:cNvSpPr>
            <a:spLocks noGrp="1"/>
          </p:cNvSpPr>
          <p:nvPr>
            <p:ph type="title"/>
          </p:nvPr>
        </p:nvSpPr>
        <p:spPr>
          <a:xfrm>
            <a:off x="107573" y="0"/>
            <a:ext cx="8884027" cy="544512"/>
          </a:xfrm>
          <a:custGeom>
            <a:avLst/>
            <a:gdLst>
              <a:gd name="connsiteX0" fmla="*/ 0 w 9142476"/>
              <a:gd name="connsiteY0" fmla="*/ 1002792 h 1002791"/>
              <a:gd name="connsiteX1" fmla="*/ 9142476 w 9142476"/>
              <a:gd name="connsiteY1" fmla="*/ 1002792 h 1002791"/>
              <a:gd name="connsiteX2" fmla="*/ 9142476 w 9142476"/>
              <a:gd name="connsiteY2" fmla="*/ 0 h 1002791"/>
              <a:gd name="connsiteX3" fmla="*/ 0 w 9142476"/>
              <a:gd name="connsiteY3" fmla="*/ 0 h 1002791"/>
              <a:gd name="connsiteX4" fmla="*/ 0 w 9142476"/>
              <a:gd name="connsiteY4" fmla="*/ 1002792 h 10027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2476" h="1002791">
                <a:moveTo>
                  <a:pt x="0" y="1002792"/>
                </a:moveTo>
                <a:lnTo>
                  <a:pt x="9142476" y="1002792"/>
                </a:lnTo>
                <a:lnTo>
                  <a:pt x="9142476" y="0"/>
                </a:lnTo>
                <a:lnTo>
                  <a:pt x="0" y="0"/>
                </a:lnTo>
                <a:lnTo>
                  <a:pt x="0" y="1002792"/>
                </a:lnTo>
              </a:path>
            </a:pathLst>
          </a:custGeom>
          <a:solidFill>
            <a:srgbClr val="389AB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>
              <a:lnSpc>
                <a:spcPts val="3600"/>
              </a:lnSpc>
              <a:tabLst>
                <a:tab pos="635000" algn="l"/>
              </a:tabLst>
            </a:pPr>
            <a:r>
              <a:rPr lang="zh-CN" altLang="en-US" sz="3600" dirty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资源简介</a:t>
            </a:r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298259" y="836230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dirty="0" smtClean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人大复印报刊资料数据库：全文、索引</a:t>
            </a:r>
            <a:endParaRPr lang="en-US" altLang="zh-CN" sz="2000" dirty="0">
              <a:solidFill>
                <a:srgbClr val="C0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42013">
            <a:off x="267124" y="2119962"/>
            <a:ext cx="4991299" cy="181416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68814">
            <a:off x="4367354" y="1650645"/>
            <a:ext cx="4060096" cy="308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23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sp>
        <p:nvSpPr>
          <p:cNvPr id="4" name="Freeform 3"/>
          <p:cNvSpPr>
            <a:spLocks noGrp="1"/>
          </p:cNvSpPr>
          <p:nvPr>
            <p:ph type="title"/>
          </p:nvPr>
        </p:nvSpPr>
        <p:spPr>
          <a:xfrm>
            <a:off x="381000" y="6770"/>
            <a:ext cx="8229600" cy="468312"/>
          </a:xfrm>
          <a:custGeom>
            <a:avLst/>
            <a:gdLst>
              <a:gd name="connsiteX0" fmla="*/ 0 w 9142476"/>
              <a:gd name="connsiteY0" fmla="*/ 1002792 h 1002791"/>
              <a:gd name="connsiteX1" fmla="*/ 9142476 w 9142476"/>
              <a:gd name="connsiteY1" fmla="*/ 1002792 h 1002791"/>
              <a:gd name="connsiteX2" fmla="*/ 9142476 w 9142476"/>
              <a:gd name="connsiteY2" fmla="*/ 0 h 1002791"/>
              <a:gd name="connsiteX3" fmla="*/ 0 w 9142476"/>
              <a:gd name="connsiteY3" fmla="*/ 0 h 1002791"/>
              <a:gd name="connsiteX4" fmla="*/ 0 w 9142476"/>
              <a:gd name="connsiteY4" fmla="*/ 1002792 h 10027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2476" h="1002791">
                <a:moveTo>
                  <a:pt x="0" y="1002792"/>
                </a:moveTo>
                <a:lnTo>
                  <a:pt x="9142476" y="1002792"/>
                </a:lnTo>
                <a:lnTo>
                  <a:pt x="9142476" y="0"/>
                </a:lnTo>
                <a:lnTo>
                  <a:pt x="0" y="0"/>
                </a:lnTo>
                <a:lnTo>
                  <a:pt x="0" y="1002792"/>
                </a:lnTo>
              </a:path>
            </a:pathLst>
          </a:custGeom>
          <a:solidFill>
            <a:srgbClr val="389AB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>
              <a:lnSpc>
                <a:spcPts val="3600"/>
              </a:lnSpc>
              <a:tabLst>
                <a:tab pos="635000" algn="l"/>
              </a:tabLst>
            </a:pPr>
            <a:r>
              <a:rPr lang="zh-CN" altLang="en-US" sz="3600" dirty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资源简介</a:t>
            </a:r>
          </a:p>
        </p:txBody>
      </p:sp>
      <p:sp>
        <p:nvSpPr>
          <p:cNvPr id="10" name="内容占位符 2"/>
          <p:cNvSpPr>
            <a:spLocks noGrp="1"/>
          </p:cNvSpPr>
          <p:nvPr>
            <p:ph idx="1"/>
          </p:nvPr>
        </p:nvSpPr>
        <p:spPr>
          <a:xfrm>
            <a:off x="304800" y="573648"/>
            <a:ext cx="8229600" cy="449568"/>
          </a:xfrm>
        </p:spPr>
        <p:txBody>
          <a:bodyPr>
            <a:normAutofit/>
          </a:bodyPr>
          <a:lstStyle/>
          <a:p>
            <a:r>
              <a:rPr lang="zh-CN" altLang="en-US" sz="2000" dirty="0" smtClean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博看期刊网：人文类期刊</a:t>
            </a:r>
            <a:endParaRPr lang="en-US" altLang="zh-CN" sz="2000" dirty="0">
              <a:solidFill>
                <a:srgbClr val="C0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27722">
            <a:off x="512958" y="1541569"/>
            <a:ext cx="4508844" cy="287655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18221">
            <a:off x="3778474" y="686483"/>
            <a:ext cx="4868646" cy="316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2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sp>
        <p:nvSpPr>
          <p:cNvPr id="5" name="Freeform 3"/>
          <p:cNvSpPr txBox="1">
            <a:spLocks/>
          </p:cNvSpPr>
          <p:nvPr/>
        </p:nvSpPr>
        <p:spPr>
          <a:xfrm>
            <a:off x="0" y="274638"/>
            <a:ext cx="9067800" cy="620712"/>
          </a:xfrm>
          <a:custGeom>
            <a:avLst/>
            <a:gdLst>
              <a:gd name="connsiteX0" fmla="*/ 0 w 9142476"/>
              <a:gd name="connsiteY0" fmla="*/ 1002792 h 1002791"/>
              <a:gd name="connsiteX1" fmla="*/ 9142476 w 9142476"/>
              <a:gd name="connsiteY1" fmla="*/ 1002792 h 1002791"/>
              <a:gd name="connsiteX2" fmla="*/ 9142476 w 9142476"/>
              <a:gd name="connsiteY2" fmla="*/ 0 h 1002791"/>
              <a:gd name="connsiteX3" fmla="*/ 0 w 9142476"/>
              <a:gd name="connsiteY3" fmla="*/ 0 h 1002791"/>
              <a:gd name="connsiteX4" fmla="*/ 0 w 9142476"/>
              <a:gd name="connsiteY4" fmla="*/ 1002792 h 10027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2476" h="1002791">
                <a:moveTo>
                  <a:pt x="0" y="1002792"/>
                </a:moveTo>
                <a:lnTo>
                  <a:pt x="9142476" y="1002792"/>
                </a:lnTo>
                <a:lnTo>
                  <a:pt x="9142476" y="0"/>
                </a:lnTo>
                <a:lnTo>
                  <a:pt x="0" y="0"/>
                </a:lnTo>
                <a:lnTo>
                  <a:pt x="0" y="1002792"/>
                </a:lnTo>
              </a:path>
            </a:pathLst>
          </a:custGeom>
          <a:solidFill>
            <a:srgbClr val="389AB3">
              <a:alpha val="100000"/>
            </a:srgbClr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600"/>
              </a:lnSpc>
              <a:tabLst>
                <a:tab pos="635000" algn="l"/>
              </a:tabLst>
            </a:pPr>
            <a:r>
              <a:rPr lang="zh-CN" altLang="en-US" sz="3600" smtClean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资源简介</a:t>
            </a:r>
            <a:endParaRPr lang="zh-CN" altLang="en-US" sz="3600" dirty="0">
              <a:solidFill>
                <a:schemeClr val="bg1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340129">
            <a:off x="87579" y="2128827"/>
            <a:ext cx="4495800" cy="1422043"/>
          </a:xfrm>
          <a:prstGeom prst="rect">
            <a:avLst/>
          </a:prstGeom>
        </p:spPr>
      </p:pic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228600" y="1051566"/>
            <a:ext cx="8229600" cy="449568"/>
          </a:xfrm>
        </p:spPr>
        <p:txBody>
          <a:bodyPr>
            <a:normAutofit/>
          </a:bodyPr>
          <a:lstStyle/>
          <a:p>
            <a:r>
              <a:rPr lang="zh-CN" altLang="en-US" sz="2000" dirty="0" smtClean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新东方多媒体学习库：外语类资源</a:t>
            </a:r>
            <a:endParaRPr lang="en-US" altLang="zh-CN" sz="2000" dirty="0">
              <a:solidFill>
                <a:srgbClr val="C0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32447">
            <a:off x="4376141" y="1370037"/>
            <a:ext cx="4394808" cy="293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90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15734">
            <a:off x="250830" y="2114304"/>
            <a:ext cx="4304300" cy="203505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5250"/>
            <a:ext cx="9083827" cy="969348"/>
          </a:xfrm>
          <a:prstGeom prst="rect">
            <a:avLst/>
          </a:prstGeom>
        </p:spPr>
      </p:pic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228600" y="776975"/>
            <a:ext cx="8229600" cy="449568"/>
          </a:xfrm>
        </p:spPr>
        <p:txBody>
          <a:bodyPr>
            <a:normAutofit/>
          </a:bodyPr>
          <a:lstStyle/>
          <a:p>
            <a:r>
              <a:rPr lang="zh-CN" altLang="en-US" sz="2000" dirty="0" smtClean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新知学术发现系统</a:t>
            </a:r>
            <a:r>
              <a:rPr lang="en-US" altLang="zh-CN" sz="2000" dirty="0" smtClean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/</a:t>
            </a:r>
            <a:r>
              <a:rPr lang="zh-CN" altLang="en-US" sz="2000" dirty="0" smtClean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微信学科服务群</a:t>
            </a:r>
            <a:endParaRPr lang="en-US" altLang="zh-CN" sz="2000" dirty="0">
              <a:solidFill>
                <a:srgbClr val="C0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222454">
            <a:off x="3120170" y="1721204"/>
            <a:ext cx="3962400" cy="260491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882778">
            <a:off x="6477610" y="530058"/>
            <a:ext cx="2190783" cy="454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018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" y="-95250"/>
            <a:ext cx="9083827" cy="969348"/>
          </a:xfrm>
          <a:prstGeom prst="rect">
            <a:avLst/>
          </a:prstGeom>
        </p:spPr>
      </p:pic>
      <p:sp>
        <p:nvSpPr>
          <p:cNvPr id="9" name="内容占位符 2"/>
          <p:cNvSpPr>
            <a:spLocks noGrp="1"/>
          </p:cNvSpPr>
          <p:nvPr>
            <p:ph idx="1"/>
          </p:nvPr>
        </p:nvSpPr>
        <p:spPr>
          <a:xfrm>
            <a:off x="228600" y="776975"/>
            <a:ext cx="8229600" cy="449568"/>
          </a:xfrm>
        </p:spPr>
        <p:txBody>
          <a:bodyPr>
            <a:normAutofit/>
          </a:bodyPr>
          <a:lstStyle/>
          <a:p>
            <a:r>
              <a:rPr lang="zh-CN" altLang="en-US" sz="2000" dirty="0" smtClean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可知电子书平台</a:t>
            </a:r>
            <a:endParaRPr lang="en-US" altLang="zh-CN" sz="2000" dirty="0">
              <a:solidFill>
                <a:srgbClr val="C0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69581">
            <a:off x="457173" y="2094093"/>
            <a:ext cx="4763932" cy="218185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677695">
            <a:off x="3073408" y="823322"/>
            <a:ext cx="3445591" cy="246399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4387" y="1382049"/>
            <a:ext cx="2853375" cy="352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60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86" y="-171450"/>
            <a:ext cx="9083827" cy="96934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80" y="590550"/>
            <a:ext cx="2552700" cy="13906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197" y="1638300"/>
            <a:ext cx="5181599" cy="1866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7200" y="2302809"/>
            <a:ext cx="2089700" cy="274768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48349" y="438150"/>
            <a:ext cx="3163865" cy="396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33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5143500"/>
          </a:xfrm>
          <a:custGeom>
            <a:avLst/>
            <a:gdLst>
              <a:gd name="connsiteX0" fmla="*/ 0 w 9144000"/>
              <a:gd name="connsiteY0" fmla="*/ 5143500 h 5143500"/>
              <a:gd name="connsiteX1" fmla="*/ 9144000 w 9144000"/>
              <a:gd name="connsiteY1" fmla="*/ 5143500 h 5143500"/>
              <a:gd name="connsiteX2" fmla="*/ 9144000 w 9144000"/>
              <a:gd name="connsiteY2" fmla="*/ 0 h 5143500"/>
              <a:gd name="connsiteX3" fmla="*/ 0 w 9144000"/>
              <a:gd name="connsiteY3" fmla="*/ 0 h 5143500"/>
              <a:gd name="connsiteX4" fmla="*/ 0 w 9144000"/>
              <a:gd name="connsiteY4" fmla="*/ 5143500 h 5143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5143500">
                <a:moveTo>
                  <a:pt x="0" y="5143500"/>
                </a:moveTo>
                <a:lnTo>
                  <a:pt x="9144000" y="5143500"/>
                </a:lnTo>
                <a:lnTo>
                  <a:pt x="9144000" y="0"/>
                </a:lnTo>
                <a:lnTo>
                  <a:pt x="0" y="0"/>
                </a:lnTo>
                <a:lnTo>
                  <a:pt x="0" y="51435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090670" y="976630"/>
            <a:ext cx="800480" cy="760856"/>
          </a:xfrm>
          <a:custGeom>
            <a:avLst/>
            <a:gdLst>
              <a:gd name="connsiteX0" fmla="*/ 0 w 800480"/>
              <a:gd name="connsiteY0" fmla="*/ 0 h 760856"/>
              <a:gd name="connsiteX1" fmla="*/ 800480 w 800480"/>
              <a:gd name="connsiteY1" fmla="*/ 193166 h 760856"/>
              <a:gd name="connsiteX2" fmla="*/ 203834 w 800480"/>
              <a:gd name="connsiteY2" fmla="*/ 760856 h 760856"/>
              <a:gd name="connsiteX3" fmla="*/ 0 w 800480"/>
              <a:gd name="connsiteY3" fmla="*/ 0 h 7608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800480" h="760856">
                <a:moveTo>
                  <a:pt x="0" y="0"/>
                </a:moveTo>
                <a:lnTo>
                  <a:pt x="800480" y="193166"/>
                </a:lnTo>
                <a:lnTo>
                  <a:pt x="203834" y="760856"/>
                </a:lnTo>
                <a:lnTo>
                  <a:pt x="0" y="0"/>
                </a:lnTo>
              </a:path>
            </a:pathLst>
          </a:custGeom>
          <a:solidFill>
            <a:srgbClr val="88B92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4195571" y="904366"/>
            <a:ext cx="726567" cy="797687"/>
          </a:xfrm>
          <a:custGeom>
            <a:avLst/>
            <a:gdLst>
              <a:gd name="connsiteX0" fmla="*/ 0 w 726567"/>
              <a:gd name="connsiteY0" fmla="*/ 797687 h 797687"/>
              <a:gd name="connsiteX1" fmla="*/ 23749 w 726567"/>
              <a:gd name="connsiteY1" fmla="*/ 0 h 797687"/>
              <a:gd name="connsiteX2" fmla="*/ 726567 w 726567"/>
              <a:gd name="connsiteY2" fmla="*/ 378333 h 797687"/>
              <a:gd name="connsiteX3" fmla="*/ 0 w 726567"/>
              <a:gd name="connsiteY3" fmla="*/ 797687 h 7976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726567" h="797687">
                <a:moveTo>
                  <a:pt x="0" y="797687"/>
                </a:moveTo>
                <a:lnTo>
                  <a:pt x="23749" y="0"/>
                </a:lnTo>
                <a:lnTo>
                  <a:pt x="726567" y="378333"/>
                </a:lnTo>
                <a:lnTo>
                  <a:pt x="0" y="797687"/>
                </a:lnTo>
              </a:path>
            </a:pathLst>
          </a:custGeom>
          <a:solidFill>
            <a:srgbClr val="00206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4186046" y="894841"/>
            <a:ext cx="745617" cy="816737"/>
          </a:xfrm>
          <a:custGeom>
            <a:avLst/>
            <a:gdLst>
              <a:gd name="connsiteX0" fmla="*/ 9525 w 745617"/>
              <a:gd name="connsiteY0" fmla="*/ 807212 h 816737"/>
              <a:gd name="connsiteX1" fmla="*/ 33274 w 745617"/>
              <a:gd name="connsiteY1" fmla="*/ 9525 h 816737"/>
              <a:gd name="connsiteX2" fmla="*/ 736092 w 745617"/>
              <a:gd name="connsiteY2" fmla="*/ 387858 h 816737"/>
              <a:gd name="connsiteX3" fmla="*/ 9525 w 745617"/>
              <a:gd name="connsiteY3" fmla="*/ 807212 h 81673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745617" h="816737">
                <a:moveTo>
                  <a:pt x="9525" y="807212"/>
                </a:moveTo>
                <a:lnTo>
                  <a:pt x="33274" y="9525"/>
                </a:lnTo>
                <a:lnTo>
                  <a:pt x="736092" y="387858"/>
                </a:lnTo>
                <a:lnTo>
                  <a:pt x="9525" y="807212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5055489" y="3499484"/>
            <a:ext cx="3187445" cy="38100"/>
          </a:xfrm>
          <a:custGeom>
            <a:avLst/>
            <a:gdLst>
              <a:gd name="connsiteX0" fmla="*/ 9525 w 3187445"/>
              <a:gd name="connsiteY0" fmla="*/ 9525 h 38100"/>
              <a:gd name="connsiteX1" fmla="*/ 3177920 w 3187445"/>
              <a:gd name="connsiteY1" fmla="*/ 9525 h 38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187445" h="38100">
                <a:moveTo>
                  <a:pt x="9525" y="9525"/>
                </a:moveTo>
                <a:lnTo>
                  <a:pt x="3177920" y="9525"/>
                </a:lnTo>
              </a:path>
            </a:pathLst>
          </a:custGeom>
          <a:ln w="12700">
            <a:solidFill>
              <a:srgbClr val="88B92E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2900"/>
            <a:ext cx="3848100" cy="4152900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219700" y="1041400"/>
            <a:ext cx="19558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/>
            </a:pPr>
            <a:r>
              <a:rPr lang="en-US" altLang="zh-CN" sz="4404" dirty="0" smtClean="0">
                <a:solidFill>
                  <a:srgbClr val="85A7D9"/>
                </a:solidFill>
                <a:latin typeface="华文新魏" pitchFamily="18" charset="0"/>
                <a:cs typeface="华文新魏" pitchFamily="18" charset="0"/>
              </a:rPr>
              <a:t>PART</a:t>
            </a:r>
            <a:r>
              <a:rPr lang="en-US" altLang="zh-CN" sz="44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4404" dirty="0" smtClean="0">
                <a:solidFill>
                  <a:srgbClr val="85A7D9"/>
                </a:solidFill>
                <a:latin typeface="华文新魏" pitchFamily="18" charset="0"/>
                <a:cs typeface="华文新魏" pitchFamily="18" charset="0"/>
              </a:rPr>
              <a:t>3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4813300" y="2336800"/>
            <a:ext cx="3601948" cy="71301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200"/>
              </a:lnSpc>
              <a:tabLst/>
            </a:pPr>
            <a:r>
              <a:rPr lang="zh-CN" altLang="en-US" sz="3998" b="1" dirty="0" smtClean="0">
                <a:solidFill>
                  <a:srgbClr val="322B64"/>
                </a:solidFill>
                <a:latin typeface="微软雅黑" pitchFamily="18" charset="0"/>
                <a:cs typeface="微软雅黑" pitchFamily="18" charset="0"/>
              </a:rPr>
              <a:t>国开资源与使用</a:t>
            </a:r>
            <a:endParaRPr lang="en-US" altLang="zh-CN" sz="3998" b="1" dirty="0" smtClean="0">
              <a:solidFill>
                <a:srgbClr val="322B64"/>
              </a:solidFill>
              <a:latin typeface="微软雅黑" pitchFamily="18" charset="0"/>
              <a:cs typeface="微软雅黑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774"/>
            <a:ext cx="9141292" cy="514350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98359">
            <a:off x="3126142" y="908829"/>
            <a:ext cx="5562600" cy="4175934"/>
          </a:xfrm>
          <a:prstGeom prst="rect">
            <a:avLst/>
          </a:prstGeom>
        </p:spPr>
      </p:pic>
      <p:sp>
        <p:nvSpPr>
          <p:cNvPr id="1024" name="文本框 1023"/>
          <p:cNvSpPr txBox="1"/>
          <p:nvPr/>
        </p:nvSpPr>
        <p:spPr>
          <a:xfrm>
            <a:off x="297633" y="0"/>
            <a:ext cx="434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0070C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资源进入：图书馆主页        使用</a:t>
            </a:r>
            <a:r>
              <a:rPr lang="zh-CN" altLang="en-US" sz="2000" dirty="0">
                <a:solidFill>
                  <a:srgbClr val="0070C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说明</a:t>
            </a:r>
          </a:p>
        </p:txBody>
      </p:sp>
      <p:sp>
        <p:nvSpPr>
          <p:cNvPr id="1028" name="右箭头 1027"/>
          <p:cNvSpPr/>
          <p:nvPr/>
        </p:nvSpPr>
        <p:spPr>
          <a:xfrm>
            <a:off x="2971800" y="200055"/>
            <a:ext cx="457200" cy="45719"/>
          </a:xfrm>
          <a:prstGeom prst="rightArrow">
            <a:avLst/>
          </a:prstGeom>
          <a:solidFill>
            <a:srgbClr val="00B0F0"/>
          </a:solidFill>
          <a:ln w="15875" cap="flat" cmpd="sng" algn="ctr">
            <a:solidFill>
              <a:srgbClr val="D2CB6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anose="020B0602020104020603"/>
              <a:ea typeface="华文仿宋" panose="02010600040101010101" pitchFamily="2" charset="-122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32241">
            <a:off x="472968" y="970349"/>
            <a:ext cx="2228850" cy="2352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48072"/>
            <a:ext cx="9144000" cy="5143500"/>
          </a:xfrm>
          <a:custGeom>
            <a:avLst/>
            <a:gdLst>
              <a:gd name="connsiteX0" fmla="*/ 0 w 9144000"/>
              <a:gd name="connsiteY0" fmla="*/ 5143500 h 5143500"/>
              <a:gd name="connsiteX1" fmla="*/ 9144000 w 9144000"/>
              <a:gd name="connsiteY1" fmla="*/ 5143500 h 5143500"/>
              <a:gd name="connsiteX2" fmla="*/ 9144000 w 9144000"/>
              <a:gd name="connsiteY2" fmla="*/ 0 h 5143500"/>
              <a:gd name="connsiteX3" fmla="*/ 0 w 9144000"/>
              <a:gd name="connsiteY3" fmla="*/ 0 h 5143500"/>
              <a:gd name="connsiteX4" fmla="*/ 0 w 9144000"/>
              <a:gd name="connsiteY4" fmla="*/ 5143500 h 5143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5143500">
                <a:moveTo>
                  <a:pt x="0" y="5143500"/>
                </a:moveTo>
                <a:lnTo>
                  <a:pt x="9144000" y="5143500"/>
                </a:lnTo>
                <a:lnTo>
                  <a:pt x="9144000" y="0"/>
                </a:lnTo>
                <a:lnTo>
                  <a:pt x="0" y="0"/>
                </a:lnTo>
                <a:lnTo>
                  <a:pt x="0" y="51435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5055489" y="3499484"/>
            <a:ext cx="3187445" cy="38100"/>
          </a:xfrm>
          <a:custGeom>
            <a:avLst/>
            <a:gdLst>
              <a:gd name="connsiteX0" fmla="*/ 9525 w 3187445"/>
              <a:gd name="connsiteY0" fmla="*/ 9525 h 38100"/>
              <a:gd name="connsiteX1" fmla="*/ 3177920 w 3187445"/>
              <a:gd name="connsiteY1" fmla="*/ 9525 h 38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187445" h="38100">
                <a:moveTo>
                  <a:pt x="9525" y="9525"/>
                </a:moveTo>
                <a:lnTo>
                  <a:pt x="3177920" y="9525"/>
                </a:lnTo>
              </a:path>
            </a:pathLst>
          </a:custGeom>
          <a:ln w="12700">
            <a:solidFill>
              <a:srgbClr val="88B92E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48072"/>
            <a:ext cx="9144000" cy="5143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270500" y="1041400"/>
            <a:ext cx="18669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/>
            </a:pPr>
            <a:r>
              <a:rPr lang="en-US" altLang="zh-CN" sz="4404" dirty="0" smtClean="0">
                <a:solidFill>
                  <a:srgbClr val="85A7D9"/>
                </a:solidFill>
                <a:latin typeface="华文新魏" pitchFamily="18" charset="0"/>
                <a:cs typeface="华文新魏" pitchFamily="18" charset="0"/>
              </a:rPr>
              <a:t>PART</a:t>
            </a:r>
            <a:r>
              <a:rPr lang="en-US" altLang="zh-CN" sz="44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4404" dirty="0" smtClean="0">
                <a:solidFill>
                  <a:srgbClr val="85A7D9"/>
                </a:solidFill>
                <a:latin typeface="华文新魏" pitchFamily="18" charset="0"/>
                <a:cs typeface="华文新魏" pitchFamily="18" charset="0"/>
              </a:rPr>
              <a:t>1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4090670" y="2422378"/>
            <a:ext cx="4116512" cy="71301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200"/>
              </a:lnSpc>
              <a:tabLst/>
            </a:pPr>
            <a:r>
              <a:rPr lang="zh-CN" altLang="en-US" sz="3995" b="1" dirty="0" smtClean="0">
                <a:solidFill>
                  <a:srgbClr val="322B64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微软雅黑" pitchFamily="18" charset="0"/>
              </a:rPr>
              <a:t>上开图书馆及网站</a:t>
            </a:r>
            <a:endParaRPr lang="en-US" altLang="zh-CN" sz="3995" b="1" dirty="0" smtClean="0">
              <a:solidFill>
                <a:srgbClr val="322B64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微软雅黑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5143500"/>
          </a:xfrm>
          <a:custGeom>
            <a:avLst/>
            <a:gdLst>
              <a:gd name="connsiteX0" fmla="*/ 0 w 9144000"/>
              <a:gd name="connsiteY0" fmla="*/ 5143500 h 5143500"/>
              <a:gd name="connsiteX1" fmla="*/ 9144000 w 9144000"/>
              <a:gd name="connsiteY1" fmla="*/ 5143500 h 5143500"/>
              <a:gd name="connsiteX2" fmla="*/ 9144000 w 9144000"/>
              <a:gd name="connsiteY2" fmla="*/ 0 h 5143500"/>
              <a:gd name="connsiteX3" fmla="*/ 0 w 9144000"/>
              <a:gd name="connsiteY3" fmla="*/ 0 h 5143500"/>
              <a:gd name="connsiteX4" fmla="*/ 0 w 9144000"/>
              <a:gd name="connsiteY4" fmla="*/ 5143500 h 5143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5143500">
                <a:moveTo>
                  <a:pt x="0" y="5143500"/>
                </a:moveTo>
                <a:lnTo>
                  <a:pt x="9144000" y="5143500"/>
                </a:lnTo>
                <a:lnTo>
                  <a:pt x="9144000" y="0"/>
                </a:lnTo>
                <a:lnTo>
                  <a:pt x="0" y="0"/>
                </a:lnTo>
                <a:lnTo>
                  <a:pt x="0" y="51435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559300" y="3467100"/>
            <a:ext cx="30480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400" b="1" dirty="0" smtClean="0">
                <a:solidFill>
                  <a:srgbClr val="FFFFFF"/>
                </a:solidFill>
                <a:latin typeface="微软雅黑" pitchFamily="18" charset="0"/>
                <a:cs typeface="微软雅黑" pitchFamily="18" charset="0"/>
              </a:rPr>
              <a:t>目标：三个“一体化”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1701800" y="3467100"/>
            <a:ext cx="21336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400" b="1" dirty="0" smtClean="0">
                <a:solidFill>
                  <a:srgbClr val="FFFFFF"/>
                </a:solidFill>
                <a:latin typeface="微软雅黑" pitchFamily="18" charset="0"/>
                <a:cs typeface="微软雅黑" pitchFamily="18" charset="0"/>
              </a:rPr>
              <a:t>关键词：强内涵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54" y="152400"/>
            <a:ext cx="9141292" cy="51435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92704">
            <a:off x="562075" y="591809"/>
            <a:ext cx="4084156" cy="4493248"/>
          </a:xfrm>
          <a:prstGeom prst="rect">
            <a:avLst/>
          </a:prstGeom>
        </p:spPr>
      </p:pic>
      <p:sp>
        <p:nvSpPr>
          <p:cNvPr id="17" name="圆角矩形标注 16"/>
          <p:cNvSpPr/>
          <p:nvPr/>
        </p:nvSpPr>
        <p:spPr>
          <a:xfrm>
            <a:off x="4550335" y="152400"/>
            <a:ext cx="2743200" cy="609600"/>
          </a:xfrm>
          <a:prstGeom prst="wedgeRoundRectCallout">
            <a:avLst>
              <a:gd name="adj1" fmla="val -62010"/>
              <a:gd name="adj2" fmla="val 103644"/>
              <a:gd name="adj3" fmla="val 16667"/>
            </a:avLst>
          </a:prstGeom>
          <a:solidFill>
            <a:srgbClr val="00B0F0"/>
          </a:solidFill>
          <a:ln w="15875" cap="flat" cmpd="sng" algn="ctr">
            <a:solidFill>
              <a:srgbClr val="D2CB6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/>
                <a:ea typeface="华文仿宋" panose="02010600040101010101" pitchFamily="2" charset="-122"/>
                <a:cs typeface="+mn-cs"/>
              </a:rPr>
              <a:t>使用国开学习网帐号登录</a:t>
            </a:r>
            <a:endParaRPr kumimoji="0" lang="en-US" altLang="zh-CN" sz="16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anose="020B0602020104020603"/>
              <a:ea typeface="华文仿宋" panose="02010600040101010101" pitchFamily="2" charset="-122"/>
              <a:cs typeface="+mn-cs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41698">
            <a:off x="4339436" y="2580176"/>
            <a:ext cx="4818168" cy="2389673"/>
          </a:xfrm>
          <a:prstGeom prst="rect">
            <a:avLst/>
          </a:prstGeom>
        </p:spPr>
      </p:pic>
      <p:sp>
        <p:nvSpPr>
          <p:cNvPr id="19" name="圆角矩形标注 18"/>
          <p:cNvSpPr/>
          <p:nvPr/>
        </p:nvSpPr>
        <p:spPr>
          <a:xfrm>
            <a:off x="6324600" y="1448299"/>
            <a:ext cx="2362200" cy="590051"/>
          </a:xfrm>
          <a:prstGeom prst="wedgeRoundRectCallout">
            <a:avLst>
              <a:gd name="adj1" fmla="val -16279"/>
              <a:gd name="adj2" fmla="val 220508"/>
              <a:gd name="adj3" fmla="val 16667"/>
            </a:avLst>
          </a:prstGeom>
          <a:solidFill>
            <a:srgbClr val="00B0F0"/>
          </a:solidFill>
          <a:ln w="15875" cap="flat" cmpd="sng" algn="ctr">
            <a:solidFill>
              <a:srgbClr val="D2CB6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/>
                <a:ea typeface="华文仿宋" panose="02010600040101010101" pitchFamily="2" charset="-122"/>
                <a:cs typeface="+mn-cs"/>
              </a:rPr>
              <a:t>培训小视频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44"/>
            <a:ext cx="9144000" cy="5143500"/>
          </a:xfrm>
          <a:prstGeom prst="rect">
            <a:avLst/>
          </a:prstGeom>
          <a:noFill/>
        </p:spPr>
      </p:pic>
      <p:sp>
        <p:nvSpPr>
          <p:cNvPr id="8" name="Freeform 3"/>
          <p:cNvSpPr/>
          <p:nvPr/>
        </p:nvSpPr>
        <p:spPr>
          <a:xfrm>
            <a:off x="741260" y="561340"/>
            <a:ext cx="72199" cy="182752"/>
          </a:xfrm>
          <a:custGeom>
            <a:avLst/>
            <a:gdLst>
              <a:gd name="connsiteX0" fmla="*/ 20129 w 72199"/>
              <a:gd name="connsiteY0" fmla="*/ 0 h 182752"/>
              <a:gd name="connsiteX1" fmla="*/ 72199 w 72199"/>
              <a:gd name="connsiteY1" fmla="*/ 0 h 182752"/>
              <a:gd name="connsiteX2" fmla="*/ 72199 w 72199"/>
              <a:gd name="connsiteY2" fmla="*/ 182752 h 182752"/>
              <a:gd name="connsiteX3" fmla="*/ 37642 w 72199"/>
              <a:gd name="connsiteY3" fmla="*/ 182752 h 182752"/>
              <a:gd name="connsiteX4" fmla="*/ 37642 w 72199"/>
              <a:gd name="connsiteY4" fmla="*/ 32638 h 182752"/>
              <a:gd name="connsiteX5" fmla="*/ 0 w 72199"/>
              <a:gd name="connsiteY5" fmla="*/ 32638 h 182752"/>
              <a:gd name="connsiteX6" fmla="*/ 20129 w 72199"/>
              <a:gd name="connsiteY6" fmla="*/ 0 h 1827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72199" h="182752">
                <a:moveTo>
                  <a:pt x="20129" y="0"/>
                </a:moveTo>
                <a:lnTo>
                  <a:pt x="72199" y="0"/>
                </a:lnTo>
                <a:lnTo>
                  <a:pt x="72199" y="182752"/>
                </a:lnTo>
                <a:lnTo>
                  <a:pt x="37642" y="182752"/>
                </a:lnTo>
                <a:lnTo>
                  <a:pt x="37642" y="32638"/>
                </a:lnTo>
                <a:lnTo>
                  <a:pt x="0" y="32638"/>
                </a:lnTo>
                <a:lnTo>
                  <a:pt x="20129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5143500"/>
          </a:xfrm>
          <a:custGeom>
            <a:avLst/>
            <a:gdLst>
              <a:gd name="connsiteX0" fmla="*/ 0 w 9144000"/>
              <a:gd name="connsiteY0" fmla="*/ 5143500 h 5143500"/>
              <a:gd name="connsiteX1" fmla="*/ 9144000 w 9144000"/>
              <a:gd name="connsiteY1" fmla="*/ 5143500 h 5143500"/>
              <a:gd name="connsiteX2" fmla="*/ 9144000 w 9144000"/>
              <a:gd name="connsiteY2" fmla="*/ 0 h 5143500"/>
              <a:gd name="connsiteX3" fmla="*/ 0 w 9144000"/>
              <a:gd name="connsiteY3" fmla="*/ 0 h 5143500"/>
              <a:gd name="connsiteX4" fmla="*/ 0 w 9144000"/>
              <a:gd name="connsiteY4" fmla="*/ 5143500 h 5143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5143500">
                <a:moveTo>
                  <a:pt x="0" y="5143500"/>
                </a:moveTo>
                <a:lnTo>
                  <a:pt x="9144000" y="5143500"/>
                </a:lnTo>
                <a:lnTo>
                  <a:pt x="9144000" y="0"/>
                </a:lnTo>
                <a:lnTo>
                  <a:pt x="0" y="0"/>
                </a:lnTo>
                <a:lnTo>
                  <a:pt x="0" y="51435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929" y="32497"/>
            <a:ext cx="9141292" cy="51435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929" y="32498"/>
            <a:ext cx="3980329" cy="323610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2724150"/>
            <a:ext cx="3933825" cy="23050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7518" y="7844"/>
            <a:ext cx="4502268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5143500"/>
          </a:xfrm>
          <a:custGeom>
            <a:avLst/>
            <a:gdLst>
              <a:gd name="connsiteX0" fmla="*/ 0 w 9144000"/>
              <a:gd name="connsiteY0" fmla="*/ 5143500 h 5143500"/>
              <a:gd name="connsiteX1" fmla="*/ 9144000 w 9144000"/>
              <a:gd name="connsiteY1" fmla="*/ 5143500 h 5143500"/>
              <a:gd name="connsiteX2" fmla="*/ 9144000 w 9144000"/>
              <a:gd name="connsiteY2" fmla="*/ 0 h 5143500"/>
              <a:gd name="connsiteX3" fmla="*/ 0 w 9144000"/>
              <a:gd name="connsiteY3" fmla="*/ 0 h 5143500"/>
              <a:gd name="connsiteX4" fmla="*/ 0 w 9144000"/>
              <a:gd name="connsiteY4" fmla="*/ 5143500 h 5143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5143500">
                <a:moveTo>
                  <a:pt x="0" y="5143500"/>
                </a:moveTo>
                <a:lnTo>
                  <a:pt x="9144000" y="5143500"/>
                </a:lnTo>
                <a:lnTo>
                  <a:pt x="9144000" y="0"/>
                </a:lnTo>
                <a:lnTo>
                  <a:pt x="0" y="0"/>
                </a:lnTo>
                <a:lnTo>
                  <a:pt x="0" y="51435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724979" y="556768"/>
            <a:ext cx="126631" cy="187325"/>
          </a:xfrm>
          <a:custGeom>
            <a:avLst/>
            <a:gdLst>
              <a:gd name="connsiteX0" fmla="*/ 38887 w 126631"/>
              <a:gd name="connsiteY0" fmla="*/ 63500 h 187325"/>
              <a:gd name="connsiteX1" fmla="*/ 4965 w 126631"/>
              <a:gd name="connsiteY1" fmla="*/ 63500 h 187325"/>
              <a:gd name="connsiteX2" fmla="*/ 23545 w 126631"/>
              <a:gd name="connsiteY2" fmla="*/ 16890 h 187325"/>
              <a:gd name="connsiteX3" fmla="*/ 67729 w 126631"/>
              <a:gd name="connsiteY3" fmla="*/ 0 h 187325"/>
              <a:gd name="connsiteX4" fmla="*/ 97116 w 126631"/>
              <a:gd name="connsiteY4" fmla="*/ 6984 h 187325"/>
              <a:gd name="connsiteX5" fmla="*/ 117500 w 126631"/>
              <a:gd name="connsiteY5" fmla="*/ 27305 h 187325"/>
              <a:gd name="connsiteX6" fmla="*/ 125133 w 126631"/>
              <a:gd name="connsiteY6" fmla="*/ 54101 h 187325"/>
              <a:gd name="connsiteX7" fmla="*/ 115874 w 126631"/>
              <a:gd name="connsiteY7" fmla="*/ 89154 h 187325"/>
              <a:gd name="connsiteX8" fmla="*/ 81991 w 126631"/>
              <a:gd name="connsiteY8" fmla="*/ 133604 h 187325"/>
              <a:gd name="connsiteX9" fmla="*/ 61480 w 126631"/>
              <a:gd name="connsiteY9" fmla="*/ 155194 h 187325"/>
              <a:gd name="connsiteX10" fmla="*/ 126631 w 126631"/>
              <a:gd name="connsiteY10" fmla="*/ 155194 h 187325"/>
              <a:gd name="connsiteX11" fmla="*/ 126631 w 126631"/>
              <a:gd name="connsiteY11" fmla="*/ 187325 h 187325"/>
              <a:gd name="connsiteX12" fmla="*/ 0 w 126631"/>
              <a:gd name="connsiteY12" fmla="*/ 187325 h 187325"/>
              <a:gd name="connsiteX13" fmla="*/ 0 w 126631"/>
              <a:gd name="connsiteY13" fmla="*/ 170687 h 187325"/>
              <a:gd name="connsiteX14" fmla="*/ 56540 w 126631"/>
              <a:gd name="connsiteY14" fmla="*/ 113030 h 187325"/>
              <a:gd name="connsiteX15" fmla="*/ 83820 w 126631"/>
              <a:gd name="connsiteY15" fmla="*/ 79755 h 187325"/>
              <a:gd name="connsiteX16" fmla="*/ 90589 w 126631"/>
              <a:gd name="connsiteY16" fmla="*/ 56895 h 187325"/>
              <a:gd name="connsiteX17" fmla="*/ 83566 w 126631"/>
              <a:gd name="connsiteY17" fmla="*/ 39497 h 187325"/>
              <a:gd name="connsiteX18" fmla="*/ 65481 w 126631"/>
              <a:gd name="connsiteY18" fmla="*/ 32512 h 187325"/>
              <a:gd name="connsiteX19" fmla="*/ 46850 w 126631"/>
              <a:gd name="connsiteY19" fmla="*/ 40894 h 187325"/>
              <a:gd name="connsiteX20" fmla="*/ 38887 w 126631"/>
              <a:gd name="connsiteY20" fmla="*/ 63500 h 1873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126631" h="187325">
                <a:moveTo>
                  <a:pt x="38887" y="63500"/>
                </a:moveTo>
                <a:lnTo>
                  <a:pt x="4965" y="63500"/>
                </a:lnTo>
                <a:cubicBezTo>
                  <a:pt x="5880" y="43815"/>
                  <a:pt x="12065" y="28194"/>
                  <a:pt x="23545" y="16890"/>
                </a:cubicBezTo>
                <a:cubicBezTo>
                  <a:pt x="35013" y="5587"/>
                  <a:pt x="49745" y="0"/>
                  <a:pt x="67729" y="0"/>
                </a:cubicBezTo>
                <a:cubicBezTo>
                  <a:pt x="78828" y="0"/>
                  <a:pt x="88620" y="2286"/>
                  <a:pt x="97116" y="6984"/>
                </a:cubicBezTo>
                <a:cubicBezTo>
                  <a:pt x="105600" y="11683"/>
                  <a:pt x="112394" y="18415"/>
                  <a:pt x="117500" y="27305"/>
                </a:cubicBezTo>
                <a:cubicBezTo>
                  <a:pt x="122593" y="36068"/>
                  <a:pt x="125133" y="45084"/>
                  <a:pt x="125133" y="54101"/>
                </a:cubicBezTo>
                <a:cubicBezTo>
                  <a:pt x="125133" y="65023"/>
                  <a:pt x="122047" y="76708"/>
                  <a:pt x="115874" y="89154"/>
                </a:cubicBezTo>
                <a:cubicBezTo>
                  <a:pt x="109702" y="101726"/>
                  <a:pt x="98399" y="116458"/>
                  <a:pt x="81991" y="133604"/>
                </a:cubicBezTo>
                <a:lnTo>
                  <a:pt x="61480" y="155194"/>
                </a:lnTo>
                <a:lnTo>
                  <a:pt x="126631" y="155194"/>
                </a:lnTo>
                <a:lnTo>
                  <a:pt x="126631" y="187325"/>
                </a:lnTo>
                <a:lnTo>
                  <a:pt x="0" y="187325"/>
                </a:lnTo>
                <a:lnTo>
                  <a:pt x="0" y="170687"/>
                </a:lnTo>
                <a:lnTo>
                  <a:pt x="56540" y="113030"/>
                </a:lnTo>
                <a:cubicBezTo>
                  <a:pt x="70205" y="99187"/>
                  <a:pt x="79298" y="88137"/>
                  <a:pt x="83820" y="79755"/>
                </a:cubicBezTo>
                <a:cubicBezTo>
                  <a:pt x="88328" y="71247"/>
                  <a:pt x="90589" y="63626"/>
                  <a:pt x="90589" y="56895"/>
                </a:cubicBezTo>
                <a:cubicBezTo>
                  <a:pt x="90589" y="49911"/>
                  <a:pt x="88252" y="44069"/>
                  <a:pt x="83566" y="39497"/>
                </a:cubicBezTo>
                <a:cubicBezTo>
                  <a:pt x="78892" y="34798"/>
                  <a:pt x="72859" y="32512"/>
                  <a:pt x="65481" y="32512"/>
                </a:cubicBezTo>
                <a:cubicBezTo>
                  <a:pt x="58026" y="32512"/>
                  <a:pt x="51816" y="35305"/>
                  <a:pt x="46850" y="40894"/>
                </a:cubicBezTo>
                <a:cubicBezTo>
                  <a:pt x="41871" y="46355"/>
                  <a:pt x="39230" y="53975"/>
                  <a:pt x="38887" y="63500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84" y="650430"/>
            <a:ext cx="9141292" cy="514350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219200" y="1438975"/>
            <a:ext cx="278153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 smtClean="0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中国知网：与我校互补</a:t>
            </a:r>
            <a:endParaRPr lang="en-US" altLang="zh-CN" dirty="0" smtClean="0">
              <a:solidFill>
                <a:srgbClr val="0070C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 smtClean="0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世界艺术鉴赏库</a:t>
            </a:r>
            <a:endParaRPr lang="en-US" altLang="zh-CN" dirty="0" smtClean="0">
              <a:solidFill>
                <a:srgbClr val="0070C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中科</a:t>
            </a:r>
            <a:r>
              <a:rPr lang="en-US" altLang="zh-CN" dirty="0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VIP</a:t>
            </a:r>
            <a:r>
              <a:rPr lang="zh-CN" altLang="en-US" dirty="0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考试库：</a:t>
            </a:r>
            <a:endParaRPr lang="en-US" altLang="zh-CN" dirty="0">
              <a:solidFill>
                <a:srgbClr val="0070C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 smtClean="0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北大法宝</a:t>
            </a:r>
            <a:endParaRPr lang="en-US" altLang="zh-CN" dirty="0" smtClean="0">
              <a:solidFill>
                <a:srgbClr val="0070C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endParaRPr lang="en-US" altLang="zh-CN" dirty="0" smtClean="0"/>
          </a:p>
          <a:p>
            <a:pPr marL="342900" indent="-342900">
              <a:buAutoNum type="arabicPeriod"/>
            </a:pPr>
            <a:endParaRPr lang="zh-CN" altLang="en-US" dirty="0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5774"/>
            <a:ext cx="8242506" cy="859611"/>
          </a:xfrm>
          <a:prstGeom prst="rect">
            <a:avLst/>
          </a:prstGeom>
        </p:spPr>
      </p:pic>
      <p:sp>
        <p:nvSpPr>
          <p:cNvPr id="18" name="内容占位符 2"/>
          <p:cNvSpPr txBox="1">
            <a:spLocks/>
          </p:cNvSpPr>
          <p:nvPr/>
        </p:nvSpPr>
        <p:spPr>
          <a:xfrm>
            <a:off x="-177323" y="1001004"/>
            <a:ext cx="4450976" cy="449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dirty="0" smtClean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中文数据库</a:t>
            </a:r>
            <a:endParaRPr lang="en-US" altLang="zh-CN" sz="2000" dirty="0">
              <a:solidFill>
                <a:srgbClr val="C0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9" name="内容占位符 2"/>
          <p:cNvSpPr txBox="1">
            <a:spLocks/>
          </p:cNvSpPr>
          <p:nvPr/>
        </p:nvSpPr>
        <p:spPr>
          <a:xfrm>
            <a:off x="-2133600" y="3037780"/>
            <a:ext cx="8229600" cy="449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dirty="0" smtClean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外文数据库</a:t>
            </a:r>
            <a:endParaRPr lang="en-US" altLang="zh-CN" sz="2000" dirty="0">
              <a:solidFill>
                <a:srgbClr val="C0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219200" y="355971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err="1" smtClean="0">
                <a:solidFill>
                  <a:schemeClr val="accent4">
                    <a:lumMod val="7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WOS（Web</a:t>
            </a:r>
            <a:r>
              <a:rPr lang="en-US" altLang="zh-CN" dirty="0" smtClean="0">
                <a:solidFill>
                  <a:schemeClr val="accent4">
                    <a:lumMod val="7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of Science)：</a:t>
            </a:r>
            <a:r>
              <a:rPr lang="zh-CN" altLang="en-US" dirty="0" smtClean="0">
                <a:solidFill>
                  <a:schemeClr val="accent4">
                    <a:lumMod val="7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引文数据库</a:t>
            </a:r>
            <a:endParaRPr lang="en-US" altLang="zh-CN" dirty="0">
              <a:solidFill>
                <a:schemeClr val="accent4">
                  <a:lumMod val="75000"/>
                </a:schemeClr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chemeClr val="accent4">
                    <a:lumMod val="7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EBSCO：</a:t>
            </a:r>
            <a:r>
              <a:rPr lang="zh-CN" altLang="en-US" dirty="0" smtClean="0">
                <a:solidFill>
                  <a:schemeClr val="accent4">
                    <a:lumMod val="7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商业等</a:t>
            </a:r>
            <a:endParaRPr lang="en-US" altLang="zh-CN" dirty="0">
              <a:solidFill>
                <a:schemeClr val="accent4">
                  <a:lumMod val="75000"/>
                </a:schemeClr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err="1" smtClean="0">
                <a:solidFill>
                  <a:schemeClr val="accent4">
                    <a:lumMod val="7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Iresearchbook</a:t>
            </a:r>
            <a:r>
              <a:rPr lang="zh-CN" altLang="en-US" dirty="0" smtClean="0">
                <a:solidFill>
                  <a:schemeClr val="accent4">
                    <a:lumMod val="7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：外文电子书</a:t>
            </a:r>
            <a:endParaRPr lang="en-US" altLang="zh-CN" dirty="0">
              <a:solidFill>
                <a:schemeClr val="accent4">
                  <a:lumMod val="75000"/>
                </a:schemeClr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-171449"/>
            <a:ext cx="8574741" cy="53149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38200" y="971550"/>
            <a:ext cx="64008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    </a:t>
            </a:r>
            <a:r>
              <a:rPr lang="zh-CN" altLang="en-US" sz="2800" dirty="0" smtClean="0">
                <a:solidFill>
                  <a:srgbClr val="0070C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如对图书馆资源与服务有任何问题、意见、建议，请与图书馆联系。</a:t>
            </a:r>
            <a:endParaRPr lang="en-US" altLang="zh-CN" sz="2800" dirty="0" smtClean="0">
              <a:solidFill>
                <a:srgbClr val="0070C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r>
              <a:rPr lang="en-US" altLang="zh-CN" sz="2800" dirty="0" smtClean="0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        25653450、            25653451</a:t>
            </a:r>
          </a:p>
          <a:p>
            <a:r>
              <a:rPr lang="en-US" altLang="zh-CN" sz="2800" dirty="0" smtClean="0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  <a:hlinkClick r:id="rId3"/>
              </a:rPr>
              <a:t>   liuy@sou.edu.cn</a:t>
            </a:r>
            <a:r>
              <a:rPr lang="en-US" altLang="zh-CN" sz="2800" dirty="0" smtClean="0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 </a:t>
            </a:r>
            <a:r>
              <a:rPr lang="zh-CN" altLang="en-US" sz="2800" dirty="0" smtClean="0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、 </a:t>
            </a:r>
            <a:r>
              <a:rPr lang="en-US" altLang="zh-CN" sz="2800" dirty="0" smtClean="0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  <a:hlinkClick r:id="rId4"/>
              </a:rPr>
              <a:t>shenye@sou.edu.cn</a:t>
            </a:r>
            <a:endParaRPr lang="en-US" altLang="zh-CN" sz="2800" dirty="0" smtClean="0">
              <a:solidFill>
                <a:srgbClr val="FF000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675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4" y="133350"/>
            <a:ext cx="9138696" cy="513937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875574" y="2110085"/>
            <a:ext cx="3392853" cy="92333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Thank you!</a:t>
            </a:r>
            <a:endParaRPr lang="zh-CN" alt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625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5143500"/>
          </a:xfrm>
          <a:custGeom>
            <a:avLst/>
            <a:gdLst>
              <a:gd name="connsiteX0" fmla="*/ 0 w 9144000"/>
              <a:gd name="connsiteY0" fmla="*/ 5143500 h 5143500"/>
              <a:gd name="connsiteX1" fmla="*/ 9144000 w 9144000"/>
              <a:gd name="connsiteY1" fmla="*/ 5143500 h 5143500"/>
              <a:gd name="connsiteX2" fmla="*/ 9144000 w 9144000"/>
              <a:gd name="connsiteY2" fmla="*/ 0 h 5143500"/>
              <a:gd name="connsiteX3" fmla="*/ 0 w 9144000"/>
              <a:gd name="connsiteY3" fmla="*/ 0 h 5143500"/>
              <a:gd name="connsiteX4" fmla="*/ 0 w 9144000"/>
              <a:gd name="connsiteY4" fmla="*/ 5143500 h 5143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5143500">
                <a:moveTo>
                  <a:pt x="0" y="5143500"/>
                </a:moveTo>
                <a:lnTo>
                  <a:pt x="9144000" y="5143500"/>
                </a:lnTo>
                <a:lnTo>
                  <a:pt x="9144000" y="0"/>
                </a:lnTo>
                <a:lnTo>
                  <a:pt x="0" y="0"/>
                </a:lnTo>
                <a:lnTo>
                  <a:pt x="0" y="51435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1929574" y="1262062"/>
            <a:ext cx="4709033" cy="57150"/>
          </a:xfrm>
          <a:custGeom>
            <a:avLst/>
            <a:gdLst>
              <a:gd name="connsiteX0" fmla="*/ 14287 w 4709033"/>
              <a:gd name="connsiteY0" fmla="*/ 14287 h 57150"/>
              <a:gd name="connsiteX1" fmla="*/ 4694745 w 4709033"/>
              <a:gd name="connsiteY1" fmla="*/ 14287 h 571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709033" h="57150">
                <a:moveTo>
                  <a:pt x="14287" y="14287"/>
                </a:moveTo>
                <a:lnTo>
                  <a:pt x="4694745" y="14287"/>
                </a:lnTo>
              </a:path>
            </a:pathLst>
          </a:custGeom>
          <a:ln w="25400">
            <a:solidFill>
              <a:srgbClr val="BFBFB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70318" y="104477"/>
            <a:ext cx="4495800" cy="1338828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hangingPunct="0">
              <a:lnSpc>
                <a:spcPct val="150000"/>
              </a:lnSpc>
            </a:pPr>
            <a:r>
              <a:rPr lang="zh-CN" altLang="en-US" sz="2800" b="1" dirty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+mn-lt"/>
              </a:rPr>
              <a:t>上海开大图书馆：</a:t>
            </a:r>
            <a:r>
              <a:rPr lang="zh-CN" altLang="en-US" sz="2800" dirty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国顺路</a:t>
            </a:r>
            <a:r>
              <a:rPr lang="en-US" altLang="zh-CN" sz="2800" dirty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288</a:t>
            </a:r>
            <a:r>
              <a:rPr lang="zh-CN" altLang="en-US" sz="2800" dirty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号智慧学习中心</a:t>
            </a:r>
            <a:r>
              <a:rPr lang="en-US" altLang="zh-CN" sz="2800" dirty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105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室</a:t>
            </a:r>
            <a:endParaRPr lang="zh-CN" altLang="en-US" sz="2800" dirty="0">
              <a:solidFill>
                <a:srgbClr val="C0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4153">
            <a:off x="465790" y="1721005"/>
            <a:ext cx="3710877" cy="278315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4630">
            <a:off x="5228437" y="258580"/>
            <a:ext cx="3159265" cy="236944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6295">
            <a:off x="4072493" y="2285021"/>
            <a:ext cx="3653252" cy="2657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52400" y="285750"/>
            <a:ext cx="9144000" cy="5143500"/>
          </a:xfrm>
          <a:custGeom>
            <a:avLst/>
            <a:gdLst>
              <a:gd name="connsiteX0" fmla="*/ 0 w 9144000"/>
              <a:gd name="connsiteY0" fmla="*/ 5143500 h 5143500"/>
              <a:gd name="connsiteX1" fmla="*/ 9144000 w 9144000"/>
              <a:gd name="connsiteY1" fmla="*/ 5143500 h 5143500"/>
              <a:gd name="connsiteX2" fmla="*/ 9144000 w 9144000"/>
              <a:gd name="connsiteY2" fmla="*/ 0 h 5143500"/>
              <a:gd name="connsiteX3" fmla="*/ 0 w 9144000"/>
              <a:gd name="connsiteY3" fmla="*/ 0 h 5143500"/>
              <a:gd name="connsiteX4" fmla="*/ 0 w 9144000"/>
              <a:gd name="connsiteY4" fmla="*/ 5143500 h 5143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5143500">
                <a:moveTo>
                  <a:pt x="0" y="5143500"/>
                </a:moveTo>
                <a:lnTo>
                  <a:pt x="9144000" y="5143500"/>
                </a:lnTo>
                <a:lnTo>
                  <a:pt x="9144000" y="0"/>
                </a:lnTo>
                <a:lnTo>
                  <a:pt x="0" y="0"/>
                </a:lnTo>
                <a:lnTo>
                  <a:pt x="0" y="51435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1966150" y="967930"/>
            <a:ext cx="4709033" cy="57150"/>
          </a:xfrm>
          <a:custGeom>
            <a:avLst/>
            <a:gdLst>
              <a:gd name="connsiteX0" fmla="*/ 14287 w 4709033"/>
              <a:gd name="connsiteY0" fmla="*/ 14287 h 57150"/>
              <a:gd name="connsiteX1" fmla="*/ 4694745 w 4709033"/>
              <a:gd name="connsiteY1" fmla="*/ 14287 h 571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709033" h="57150">
                <a:moveTo>
                  <a:pt x="14287" y="14287"/>
                </a:moveTo>
                <a:lnTo>
                  <a:pt x="4694745" y="14287"/>
                </a:lnTo>
              </a:path>
            </a:pathLst>
          </a:custGeom>
          <a:ln w="25400">
            <a:solidFill>
              <a:srgbClr val="BFBFB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76" y="-121112"/>
            <a:ext cx="9144000" cy="5143500"/>
          </a:xfrm>
          <a:prstGeom prst="rect">
            <a:avLst/>
          </a:prstGeom>
          <a:noFill/>
        </p:spPr>
      </p:pic>
      <p:sp>
        <p:nvSpPr>
          <p:cNvPr id="9" name="矩形 8"/>
          <p:cNvSpPr/>
          <p:nvPr/>
        </p:nvSpPr>
        <p:spPr>
          <a:xfrm>
            <a:off x="152513" y="1019477"/>
            <a:ext cx="464808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  <a:cs typeface="Meiryo UI" panose="020B0604030504040204" pitchFamily="34" charset="-128"/>
                <a:sym typeface="+mn-lt"/>
              </a:rPr>
              <a:t>图书馆</a:t>
            </a:r>
            <a:r>
              <a:rPr lang="zh-CN" altLang="en-US" sz="2400" b="1" dirty="0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  <a:cs typeface="Meiryo UI" panose="020B0604030504040204" pitchFamily="34" charset="-128"/>
                <a:sym typeface="+mn-lt"/>
              </a:rPr>
              <a:t>网址与进入</a:t>
            </a:r>
            <a:endParaRPr lang="en-US" altLang="zh-CN" sz="2400" b="1" dirty="0">
              <a:solidFill>
                <a:srgbClr val="C00000"/>
              </a:solidFill>
              <a:latin typeface="华文仿宋" panose="02010600040101010101" pitchFamily="2" charset="-122"/>
              <a:ea typeface="华文仿宋" panose="02010600040101010101" pitchFamily="2" charset="-122"/>
              <a:cs typeface="Meiryo UI" panose="020B0604030504040204" pitchFamily="34" charset="-128"/>
              <a:sym typeface="+mn-lt"/>
            </a:endParaRPr>
          </a:p>
          <a:p>
            <a:pPr hangingPunct="0">
              <a:lnSpc>
                <a:spcPct val="150000"/>
              </a:lnSpc>
            </a:pPr>
            <a:r>
              <a:rPr lang="zh-CN" altLang="en-US" sz="2400" b="1" dirty="0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  <a:cs typeface="Meiryo UI" panose="020B0604030504040204" pitchFamily="34" charset="-128"/>
                <a:sym typeface="+mn-lt"/>
              </a:rPr>
              <a:t>（</a:t>
            </a:r>
            <a:r>
              <a:rPr lang="en-US" altLang="zh-CN" sz="2400" b="1" dirty="0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  <a:cs typeface="Meiryo UI" panose="020B0604030504040204" pitchFamily="34" charset="-128"/>
                <a:sym typeface="+mn-lt"/>
              </a:rPr>
              <a:t>1</a:t>
            </a:r>
            <a:r>
              <a:rPr lang="zh-CN" altLang="en-US" sz="2400" b="1" dirty="0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  <a:cs typeface="Meiryo UI" panose="020B0604030504040204" pitchFamily="34" charset="-128"/>
                <a:sym typeface="+mn-lt"/>
              </a:rPr>
              <a:t>）网址：</a:t>
            </a:r>
            <a:r>
              <a:rPr lang="en-US" altLang="zh-CN" sz="2400" b="1" dirty="0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  <a:cs typeface="Meiryo UI" panose="020B0604030504040204" pitchFamily="34" charset="-128"/>
                <a:sym typeface="+mn-lt"/>
                <a:hlinkClick r:id="rId3"/>
              </a:rPr>
              <a:t>http://lib.sou.edu.cn</a:t>
            </a:r>
            <a:endParaRPr lang="en-US" altLang="zh-CN" sz="2400" b="1" dirty="0">
              <a:solidFill>
                <a:srgbClr val="C00000"/>
              </a:solidFill>
              <a:latin typeface="华文仿宋" panose="02010600040101010101" pitchFamily="2" charset="-122"/>
              <a:ea typeface="华文仿宋" panose="02010600040101010101" pitchFamily="2" charset="-122"/>
              <a:cs typeface="Meiryo UI" panose="020B0604030504040204" pitchFamily="34" charset="-128"/>
              <a:sym typeface="+mn-lt"/>
            </a:endParaRPr>
          </a:p>
          <a:p>
            <a:pPr hangingPunct="0">
              <a:lnSpc>
                <a:spcPct val="150000"/>
              </a:lnSpc>
            </a:pPr>
            <a:r>
              <a:rPr lang="en-US" altLang="zh-CN" sz="2400" b="1" dirty="0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  <a:cs typeface="Meiryo UI" panose="020B0604030504040204" pitchFamily="34" charset="-128"/>
                <a:sym typeface="+mn-lt"/>
              </a:rPr>
              <a:t>（2）</a:t>
            </a:r>
            <a:r>
              <a:rPr lang="zh-CN" altLang="en-US" sz="2400" b="1" dirty="0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  <a:cs typeface="Meiryo UI" panose="020B0604030504040204" pitchFamily="34" charset="-128"/>
                <a:sym typeface="+mn-lt"/>
              </a:rPr>
              <a:t>学校网站链接：</a:t>
            </a:r>
            <a:r>
              <a:rPr lang="en-US" altLang="zh-CN" sz="2400" b="1" dirty="0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  <a:cs typeface="Meiryo UI" panose="020B0604030504040204" pitchFamily="34" charset="-128"/>
                <a:sym typeface="+mn-lt"/>
                <a:hlinkClick r:id="rId3"/>
              </a:rPr>
              <a:t> </a:t>
            </a:r>
            <a:r>
              <a:rPr lang="en-US" altLang="zh-CN" sz="2400" b="1" dirty="0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  <a:cs typeface="Meiryo UI" panose="020B0604030504040204" pitchFamily="34" charset="-128"/>
                <a:sym typeface="+mn-lt"/>
                <a:hlinkClick r:id="rId4"/>
              </a:rPr>
              <a:t>http://www.sou.edu.cn</a:t>
            </a:r>
            <a:r>
              <a:rPr lang="zh-CN" altLang="en-US" sz="2400" b="1" dirty="0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  <a:cs typeface="Meiryo UI" panose="020B0604030504040204" pitchFamily="34" charset="-128"/>
                <a:sym typeface="+mn-lt"/>
              </a:rPr>
              <a:t>，</a:t>
            </a:r>
            <a:r>
              <a:rPr lang="en-US" altLang="zh-CN" sz="2400" b="1" dirty="0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  <a:cs typeface="Meiryo UI" panose="020B0604030504040204" pitchFamily="34" charset="-128"/>
                <a:sym typeface="+mn-lt"/>
              </a:rPr>
              <a:t>“</a:t>
            </a:r>
            <a:r>
              <a:rPr lang="zh-CN" altLang="en-US" sz="2400" b="1" dirty="0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  <a:cs typeface="Meiryo UI" panose="020B0604030504040204" pitchFamily="34" charset="-128"/>
                <a:sym typeface="+mn-lt"/>
              </a:rPr>
              <a:t>学历教育</a:t>
            </a:r>
            <a:r>
              <a:rPr lang="en-US" altLang="zh-CN" sz="2400" b="1" dirty="0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  <a:cs typeface="Meiryo UI" panose="020B0604030504040204" pitchFamily="34" charset="-128"/>
                <a:sym typeface="+mn-lt"/>
              </a:rPr>
              <a:t>”</a:t>
            </a:r>
            <a:r>
              <a:rPr lang="zh-CN" altLang="en-US" sz="2400" b="1" dirty="0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  <a:cs typeface="Meiryo UI" panose="020B0604030504040204" pitchFamily="34" charset="-128"/>
                <a:sym typeface="+mn-lt"/>
              </a:rPr>
              <a:t>之</a:t>
            </a:r>
            <a:r>
              <a:rPr lang="en-US" altLang="zh-CN" sz="2400" b="1" dirty="0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  <a:cs typeface="Meiryo UI" panose="020B0604030504040204" pitchFamily="34" charset="-128"/>
                <a:sym typeface="+mn-lt"/>
              </a:rPr>
              <a:t>“</a:t>
            </a:r>
            <a:r>
              <a:rPr lang="zh-CN" altLang="en-US" sz="2400" b="1" dirty="0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  <a:cs typeface="Meiryo UI" panose="020B0604030504040204" pitchFamily="34" charset="-128"/>
                <a:sym typeface="+mn-lt"/>
              </a:rPr>
              <a:t>数字图书馆</a:t>
            </a:r>
            <a:endParaRPr lang="zh-CN" altLang="en-US" sz="2400" b="1" dirty="0">
              <a:solidFill>
                <a:srgbClr val="C00000"/>
              </a:solidFill>
              <a:latin typeface="华文仿宋" panose="02010600040101010101" pitchFamily="2" charset="-122"/>
              <a:ea typeface="华文仿宋" panose="02010600040101010101" pitchFamily="2" charset="-122"/>
              <a:cs typeface="Meiryo UI" panose="020B0604030504040204" pitchFamily="34" charset="-128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932" y="57150"/>
            <a:ext cx="2928012" cy="4095750"/>
          </a:xfrm>
          <a:prstGeom prst="rect">
            <a:avLst/>
          </a:prstGeom>
        </p:spPr>
      </p:pic>
      <p:sp>
        <p:nvSpPr>
          <p:cNvPr id="13" name="右箭头 12"/>
          <p:cNvSpPr/>
          <p:nvPr/>
        </p:nvSpPr>
        <p:spPr>
          <a:xfrm>
            <a:off x="3124200" y="3333750"/>
            <a:ext cx="434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5143500"/>
          </a:xfrm>
          <a:custGeom>
            <a:avLst/>
            <a:gdLst>
              <a:gd name="connsiteX0" fmla="*/ 0 w 9144000"/>
              <a:gd name="connsiteY0" fmla="*/ 5143500 h 5143500"/>
              <a:gd name="connsiteX1" fmla="*/ 9144000 w 9144000"/>
              <a:gd name="connsiteY1" fmla="*/ 5143500 h 5143500"/>
              <a:gd name="connsiteX2" fmla="*/ 9144000 w 9144000"/>
              <a:gd name="connsiteY2" fmla="*/ 0 h 5143500"/>
              <a:gd name="connsiteX3" fmla="*/ 0 w 9144000"/>
              <a:gd name="connsiteY3" fmla="*/ 0 h 5143500"/>
              <a:gd name="connsiteX4" fmla="*/ 0 w 9144000"/>
              <a:gd name="connsiteY4" fmla="*/ 5143500 h 5143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5143500">
                <a:moveTo>
                  <a:pt x="0" y="5143500"/>
                </a:moveTo>
                <a:lnTo>
                  <a:pt x="9144000" y="5143500"/>
                </a:lnTo>
                <a:lnTo>
                  <a:pt x="9144000" y="0"/>
                </a:lnTo>
                <a:lnTo>
                  <a:pt x="0" y="0"/>
                </a:lnTo>
                <a:lnTo>
                  <a:pt x="0" y="51435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1966150" y="967930"/>
            <a:ext cx="4709033" cy="57150"/>
          </a:xfrm>
          <a:custGeom>
            <a:avLst/>
            <a:gdLst>
              <a:gd name="connsiteX0" fmla="*/ 14287 w 4709033"/>
              <a:gd name="connsiteY0" fmla="*/ 14287 h 57150"/>
              <a:gd name="connsiteX1" fmla="*/ 4694745 w 4709033"/>
              <a:gd name="connsiteY1" fmla="*/ 14287 h 571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709033" h="57150">
                <a:moveTo>
                  <a:pt x="14287" y="14287"/>
                </a:moveTo>
                <a:lnTo>
                  <a:pt x="4694745" y="14287"/>
                </a:lnTo>
              </a:path>
            </a:pathLst>
          </a:custGeom>
          <a:ln w="25400">
            <a:solidFill>
              <a:srgbClr val="BFBFB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4" y="-32497"/>
            <a:ext cx="9135036" cy="5155934"/>
          </a:xfrm>
          <a:prstGeom prst="rect">
            <a:avLst/>
          </a:prstGeom>
        </p:spPr>
      </p:pic>
      <p:sp>
        <p:nvSpPr>
          <p:cNvPr id="12" name="圆角矩形标注 11"/>
          <p:cNvSpPr/>
          <p:nvPr/>
        </p:nvSpPr>
        <p:spPr>
          <a:xfrm>
            <a:off x="3462506" y="566867"/>
            <a:ext cx="1082600" cy="381000"/>
          </a:xfrm>
          <a:prstGeom prst="wedgeRoundRectCallout">
            <a:avLst>
              <a:gd name="adj1" fmla="val -228107"/>
              <a:gd name="adj2" fmla="val 119627"/>
              <a:gd name="adj3" fmla="val 16667"/>
            </a:avLst>
          </a:prstGeom>
          <a:solidFill>
            <a:srgbClr val="C00000"/>
          </a:solidFill>
          <a:ln w="15875" cap="flat" cmpd="sng" algn="ctr">
            <a:solidFill>
              <a:srgbClr val="D2CB6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/>
                <a:ea typeface="华文仿宋" panose="02010600040101010101" pitchFamily="2" charset="-122"/>
                <a:cs typeface="+mn-cs"/>
              </a:rPr>
              <a:t>本馆简介</a:t>
            </a:r>
            <a:endParaRPr kumimoji="0" lang="en-US" altLang="zh-CN" sz="12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anose="020B0602020104020603"/>
              <a:ea typeface="华文仿宋" panose="02010600040101010101" pitchFamily="2" charset="-122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/>
                <a:ea typeface="华文仿宋" panose="02010600040101010101" pitchFamily="2" charset="-122"/>
                <a:cs typeface="+mn-cs"/>
              </a:rPr>
              <a:t>联系方式</a:t>
            </a:r>
          </a:p>
        </p:txBody>
      </p:sp>
      <p:sp>
        <p:nvSpPr>
          <p:cNvPr id="13" name="圆角矩形标注 12"/>
          <p:cNvSpPr/>
          <p:nvPr/>
        </p:nvSpPr>
        <p:spPr>
          <a:xfrm>
            <a:off x="5393264" y="4311202"/>
            <a:ext cx="947419" cy="521752"/>
          </a:xfrm>
          <a:prstGeom prst="wedgeRoundRectCallout">
            <a:avLst>
              <a:gd name="adj1" fmla="val 179428"/>
              <a:gd name="adj2" fmla="val -14784"/>
              <a:gd name="adj3" fmla="val 16667"/>
            </a:avLst>
          </a:prstGeom>
          <a:solidFill>
            <a:srgbClr val="C00000"/>
          </a:solidFill>
          <a:ln w="15875" cap="flat" cmpd="sng" algn="ctr">
            <a:solidFill>
              <a:srgbClr val="D2CB6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/>
                <a:ea typeface="华文仿宋" panose="02010600040101010101" pitchFamily="2" charset="-122"/>
                <a:cs typeface="+mn-cs"/>
              </a:rPr>
              <a:t>常见问题使用指南</a:t>
            </a:r>
          </a:p>
        </p:txBody>
      </p:sp>
      <p:sp>
        <p:nvSpPr>
          <p:cNvPr id="14" name="圆角矩形标注 13"/>
          <p:cNvSpPr/>
          <p:nvPr/>
        </p:nvSpPr>
        <p:spPr>
          <a:xfrm>
            <a:off x="5216675" y="2000863"/>
            <a:ext cx="914399" cy="365136"/>
          </a:xfrm>
          <a:prstGeom prst="wedgeRoundRectCallout">
            <a:avLst>
              <a:gd name="adj1" fmla="val 45590"/>
              <a:gd name="adj2" fmla="val 110197"/>
              <a:gd name="adj3" fmla="val 16667"/>
            </a:avLst>
          </a:prstGeom>
          <a:solidFill>
            <a:srgbClr val="C00000"/>
          </a:solidFill>
          <a:ln w="15875" cap="flat" cmpd="sng" algn="ctr">
            <a:solidFill>
              <a:srgbClr val="D2CB6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/>
                <a:ea typeface="华文仿宋" panose="02010600040101010101" pitchFamily="2" charset="-122"/>
                <a:cs typeface="+mn-cs"/>
              </a:rPr>
              <a:t>数字资源</a:t>
            </a:r>
          </a:p>
        </p:txBody>
      </p:sp>
      <p:sp>
        <p:nvSpPr>
          <p:cNvPr id="15" name="圆角矩形标注 14"/>
          <p:cNvSpPr/>
          <p:nvPr/>
        </p:nvSpPr>
        <p:spPr>
          <a:xfrm>
            <a:off x="7772400" y="2365999"/>
            <a:ext cx="952500" cy="454150"/>
          </a:xfrm>
          <a:prstGeom prst="wedgeRoundRectCallout">
            <a:avLst>
              <a:gd name="adj1" fmla="val 16919"/>
              <a:gd name="adj2" fmla="val 249117"/>
              <a:gd name="adj3" fmla="val 16667"/>
            </a:avLst>
          </a:prstGeom>
          <a:solidFill>
            <a:srgbClr val="C00000"/>
          </a:solidFill>
          <a:ln w="15875" cap="flat" cmpd="sng" algn="ctr">
            <a:solidFill>
              <a:srgbClr val="D2CB6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文仿宋" panose="02010600040101010101" pitchFamily="2" charset="-122"/>
                <a:ea typeface="华文仿宋" panose="02010600040101010101" pitchFamily="2" charset="-122"/>
              </a:rPr>
              <a:t>VPN</a:t>
            </a:r>
            <a:r>
              <a:rPr kumimoji="0" lang="zh-CN" alt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文仿宋" panose="02010600040101010101" pitchFamily="2" charset="-122"/>
                <a:ea typeface="华文仿宋" panose="02010600040101010101" pitchFamily="2" charset="-122"/>
              </a:rPr>
              <a:t>校外访问系统</a:t>
            </a:r>
          </a:p>
        </p:txBody>
      </p:sp>
      <p:sp>
        <p:nvSpPr>
          <p:cNvPr id="16" name="圆角矩形标注 15"/>
          <p:cNvSpPr/>
          <p:nvPr/>
        </p:nvSpPr>
        <p:spPr>
          <a:xfrm>
            <a:off x="2985325" y="3145372"/>
            <a:ext cx="954362" cy="384801"/>
          </a:xfrm>
          <a:prstGeom prst="wedgeRoundRectCallout">
            <a:avLst>
              <a:gd name="adj1" fmla="val 101656"/>
              <a:gd name="adj2" fmla="val 132121"/>
              <a:gd name="adj3" fmla="val 16667"/>
            </a:avLst>
          </a:prstGeom>
          <a:solidFill>
            <a:srgbClr val="C00000"/>
          </a:solidFill>
          <a:ln w="15875" cap="flat" cmpd="sng" algn="ctr">
            <a:solidFill>
              <a:srgbClr val="D2CB6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/>
                <a:ea typeface="华文仿宋" panose="02010600040101010101" pitchFamily="2" charset="-122"/>
                <a:cs typeface="+mn-cs"/>
              </a:rPr>
              <a:t>共享资源</a:t>
            </a:r>
          </a:p>
        </p:txBody>
      </p:sp>
      <p:sp>
        <p:nvSpPr>
          <p:cNvPr id="17" name="圆角矩形标注 16"/>
          <p:cNvSpPr/>
          <p:nvPr/>
        </p:nvSpPr>
        <p:spPr>
          <a:xfrm>
            <a:off x="4779268" y="3145372"/>
            <a:ext cx="832150" cy="376782"/>
          </a:xfrm>
          <a:prstGeom prst="wedgeRoundRectCallout">
            <a:avLst>
              <a:gd name="adj1" fmla="val 134216"/>
              <a:gd name="adj2" fmla="val 174380"/>
              <a:gd name="adj3" fmla="val 16667"/>
            </a:avLst>
          </a:prstGeom>
          <a:solidFill>
            <a:srgbClr val="C00000"/>
          </a:solidFill>
          <a:ln w="15875" cap="flat" cmpd="sng" algn="ctr">
            <a:solidFill>
              <a:srgbClr val="D2CB6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/>
                <a:ea typeface="华文仿宋" panose="02010600040101010101" pitchFamily="2" charset="-122"/>
                <a:cs typeface="+mn-cs"/>
              </a:rPr>
              <a:t>试用资源</a:t>
            </a:r>
          </a:p>
        </p:txBody>
      </p:sp>
      <p:sp>
        <p:nvSpPr>
          <p:cNvPr id="18" name="圆角矩形标注 17"/>
          <p:cNvSpPr/>
          <p:nvPr/>
        </p:nvSpPr>
        <p:spPr>
          <a:xfrm>
            <a:off x="6342252" y="428777"/>
            <a:ext cx="920782" cy="361950"/>
          </a:xfrm>
          <a:prstGeom prst="wedgeRoundRectCallout">
            <a:avLst>
              <a:gd name="adj1" fmla="val 118005"/>
              <a:gd name="adj2" fmla="val 342446"/>
              <a:gd name="adj3" fmla="val 16667"/>
            </a:avLst>
          </a:prstGeom>
          <a:solidFill>
            <a:srgbClr val="C00000"/>
          </a:solidFill>
          <a:ln w="158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/>
                <a:ea typeface="华文仿宋" panose="02010600040101010101" pitchFamily="2" charset="-122"/>
                <a:cs typeface="+mn-cs"/>
              </a:rPr>
              <a:t>国开资源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3"/>
          <p:cNvSpPr/>
          <p:nvPr/>
        </p:nvSpPr>
        <p:spPr>
          <a:xfrm>
            <a:off x="749554" y="2171445"/>
            <a:ext cx="1884172" cy="443992"/>
          </a:xfrm>
          <a:custGeom>
            <a:avLst/>
            <a:gdLst>
              <a:gd name="connsiteX0" fmla="*/ 6350 w 1884172"/>
              <a:gd name="connsiteY0" fmla="*/ 78232 h 443992"/>
              <a:gd name="connsiteX1" fmla="*/ 78231 w 1884172"/>
              <a:gd name="connsiteY1" fmla="*/ 6350 h 443992"/>
              <a:gd name="connsiteX2" fmla="*/ 1805940 w 1884172"/>
              <a:gd name="connsiteY2" fmla="*/ 6350 h 443992"/>
              <a:gd name="connsiteX3" fmla="*/ 1877822 w 1884172"/>
              <a:gd name="connsiteY3" fmla="*/ 78232 h 443992"/>
              <a:gd name="connsiteX4" fmla="*/ 1877822 w 1884172"/>
              <a:gd name="connsiteY4" fmla="*/ 365760 h 443992"/>
              <a:gd name="connsiteX5" fmla="*/ 1805940 w 1884172"/>
              <a:gd name="connsiteY5" fmla="*/ 437642 h 443992"/>
              <a:gd name="connsiteX6" fmla="*/ 78231 w 1884172"/>
              <a:gd name="connsiteY6" fmla="*/ 437642 h 443992"/>
              <a:gd name="connsiteX7" fmla="*/ 6350 w 1884172"/>
              <a:gd name="connsiteY7" fmla="*/ 365760 h 443992"/>
              <a:gd name="connsiteX8" fmla="*/ 6350 w 1884172"/>
              <a:gd name="connsiteY8" fmla="*/ 78232 h 4439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884172" h="443992">
                <a:moveTo>
                  <a:pt x="6350" y="78232"/>
                </a:moveTo>
                <a:cubicBezTo>
                  <a:pt x="6350" y="38480"/>
                  <a:pt x="38531" y="6350"/>
                  <a:pt x="78231" y="6350"/>
                </a:cubicBezTo>
                <a:lnTo>
                  <a:pt x="1805940" y="6350"/>
                </a:lnTo>
                <a:cubicBezTo>
                  <a:pt x="1845691" y="6350"/>
                  <a:pt x="1877822" y="38480"/>
                  <a:pt x="1877822" y="78232"/>
                </a:cubicBezTo>
                <a:lnTo>
                  <a:pt x="1877822" y="365760"/>
                </a:lnTo>
                <a:cubicBezTo>
                  <a:pt x="1877822" y="405511"/>
                  <a:pt x="1845691" y="437642"/>
                  <a:pt x="1805940" y="437642"/>
                </a:cubicBezTo>
                <a:lnTo>
                  <a:pt x="78231" y="437642"/>
                </a:lnTo>
                <a:cubicBezTo>
                  <a:pt x="38531" y="437642"/>
                  <a:pt x="6350" y="405511"/>
                  <a:pt x="6350" y="365760"/>
                </a:cubicBezTo>
                <a:lnTo>
                  <a:pt x="6350" y="78232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2694177" y="2171445"/>
            <a:ext cx="1884172" cy="443992"/>
          </a:xfrm>
          <a:custGeom>
            <a:avLst/>
            <a:gdLst>
              <a:gd name="connsiteX0" fmla="*/ 6350 w 1884172"/>
              <a:gd name="connsiteY0" fmla="*/ 78232 h 443992"/>
              <a:gd name="connsiteX1" fmla="*/ 78232 w 1884172"/>
              <a:gd name="connsiteY1" fmla="*/ 6350 h 443992"/>
              <a:gd name="connsiteX2" fmla="*/ 1805939 w 1884172"/>
              <a:gd name="connsiteY2" fmla="*/ 6350 h 443992"/>
              <a:gd name="connsiteX3" fmla="*/ 1877822 w 1884172"/>
              <a:gd name="connsiteY3" fmla="*/ 78232 h 443992"/>
              <a:gd name="connsiteX4" fmla="*/ 1877822 w 1884172"/>
              <a:gd name="connsiteY4" fmla="*/ 365760 h 443992"/>
              <a:gd name="connsiteX5" fmla="*/ 1805939 w 1884172"/>
              <a:gd name="connsiteY5" fmla="*/ 437642 h 443992"/>
              <a:gd name="connsiteX6" fmla="*/ 78232 w 1884172"/>
              <a:gd name="connsiteY6" fmla="*/ 437642 h 443992"/>
              <a:gd name="connsiteX7" fmla="*/ 6350 w 1884172"/>
              <a:gd name="connsiteY7" fmla="*/ 365760 h 443992"/>
              <a:gd name="connsiteX8" fmla="*/ 6350 w 1884172"/>
              <a:gd name="connsiteY8" fmla="*/ 78232 h 4439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884172" h="443992">
                <a:moveTo>
                  <a:pt x="6350" y="78232"/>
                </a:moveTo>
                <a:cubicBezTo>
                  <a:pt x="6350" y="38480"/>
                  <a:pt x="38480" y="6350"/>
                  <a:pt x="78232" y="6350"/>
                </a:cubicBezTo>
                <a:lnTo>
                  <a:pt x="1805939" y="6350"/>
                </a:lnTo>
                <a:cubicBezTo>
                  <a:pt x="1845691" y="6350"/>
                  <a:pt x="1877822" y="38480"/>
                  <a:pt x="1877822" y="78232"/>
                </a:cubicBezTo>
                <a:lnTo>
                  <a:pt x="1877822" y="365760"/>
                </a:lnTo>
                <a:cubicBezTo>
                  <a:pt x="1877822" y="405511"/>
                  <a:pt x="1845691" y="437642"/>
                  <a:pt x="1805939" y="437642"/>
                </a:cubicBezTo>
                <a:lnTo>
                  <a:pt x="78232" y="437642"/>
                </a:lnTo>
                <a:cubicBezTo>
                  <a:pt x="38480" y="437642"/>
                  <a:pt x="6350" y="405511"/>
                  <a:pt x="6350" y="365760"/>
                </a:cubicBezTo>
                <a:lnTo>
                  <a:pt x="6350" y="78232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4637278" y="2169922"/>
            <a:ext cx="1885695" cy="443992"/>
          </a:xfrm>
          <a:custGeom>
            <a:avLst/>
            <a:gdLst>
              <a:gd name="connsiteX0" fmla="*/ 6350 w 1885695"/>
              <a:gd name="connsiteY0" fmla="*/ 78232 h 443992"/>
              <a:gd name="connsiteX1" fmla="*/ 78231 w 1885695"/>
              <a:gd name="connsiteY1" fmla="*/ 6350 h 443992"/>
              <a:gd name="connsiteX2" fmla="*/ 1807463 w 1885695"/>
              <a:gd name="connsiteY2" fmla="*/ 6350 h 443992"/>
              <a:gd name="connsiteX3" fmla="*/ 1879345 w 1885695"/>
              <a:gd name="connsiteY3" fmla="*/ 78232 h 443992"/>
              <a:gd name="connsiteX4" fmla="*/ 1879345 w 1885695"/>
              <a:gd name="connsiteY4" fmla="*/ 365760 h 443992"/>
              <a:gd name="connsiteX5" fmla="*/ 1807463 w 1885695"/>
              <a:gd name="connsiteY5" fmla="*/ 437642 h 443992"/>
              <a:gd name="connsiteX6" fmla="*/ 78231 w 1885695"/>
              <a:gd name="connsiteY6" fmla="*/ 437642 h 443992"/>
              <a:gd name="connsiteX7" fmla="*/ 6350 w 1885695"/>
              <a:gd name="connsiteY7" fmla="*/ 365760 h 443992"/>
              <a:gd name="connsiteX8" fmla="*/ 6350 w 1885695"/>
              <a:gd name="connsiteY8" fmla="*/ 78232 h 4439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885695" h="443992">
                <a:moveTo>
                  <a:pt x="6350" y="78232"/>
                </a:moveTo>
                <a:cubicBezTo>
                  <a:pt x="6350" y="38480"/>
                  <a:pt x="38480" y="6350"/>
                  <a:pt x="78231" y="6350"/>
                </a:cubicBezTo>
                <a:lnTo>
                  <a:pt x="1807463" y="6350"/>
                </a:lnTo>
                <a:cubicBezTo>
                  <a:pt x="1847214" y="6350"/>
                  <a:pt x="1879345" y="38480"/>
                  <a:pt x="1879345" y="78232"/>
                </a:cubicBezTo>
                <a:lnTo>
                  <a:pt x="1879345" y="365760"/>
                </a:lnTo>
                <a:cubicBezTo>
                  <a:pt x="1879345" y="405510"/>
                  <a:pt x="1847214" y="437642"/>
                  <a:pt x="1807463" y="437642"/>
                </a:cubicBezTo>
                <a:lnTo>
                  <a:pt x="78231" y="437642"/>
                </a:lnTo>
                <a:cubicBezTo>
                  <a:pt x="38480" y="437642"/>
                  <a:pt x="6350" y="405510"/>
                  <a:pt x="6350" y="365760"/>
                </a:cubicBezTo>
                <a:lnTo>
                  <a:pt x="6350" y="78232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6581902" y="2169922"/>
            <a:ext cx="1884171" cy="443992"/>
          </a:xfrm>
          <a:custGeom>
            <a:avLst/>
            <a:gdLst>
              <a:gd name="connsiteX0" fmla="*/ 6350 w 1884171"/>
              <a:gd name="connsiteY0" fmla="*/ 78232 h 443992"/>
              <a:gd name="connsiteX1" fmla="*/ 78231 w 1884171"/>
              <a:gd name="connsiteY1" fmla="*/ 6350 h 443992"/>
              <a:gd name="connsiteX2" fmla="*/ 1805940 w 1884171"/>
              <a:gd name="connsiteY2" fmla="*/ 6350 h 443992"/>
              <a:gd name="connsiteX3" fmla="*/ 1877821 w 1884171"/>
              <a:gd name="connsiteY3" fmla="*/ 78232 h 443992"/>
              <a:gd name="connsiteX4" fmla="*/ 1877821 w 1884171"/>
              <a:gd name="connsiteY4" fmla="*/ 365760 h 443992"/>
              <a:gd name="connsiteX5" fmla="*/ 1805940 w 1884171"/>
              <a:gd name="connsiteY5" fmla="*/ 437642 h 443992"/>
              <a:gd name="connsiteX6" fmla="*/ 78231 w 1884171"/>
              <a:gd name="connsiteY6" fmla="*/ 437642 h 443992"/>
              <a:gd name="connsiteX7" fmla="*/ 6350 w 1884171"/>
              <a:gd name="connsiteY7" fmla="*/ 365760 h 443992"/>
              <a:gd name="connsiteX8" fmla="*/ 6350 w 1884171"/>
              <a:gd name="connsiteY8" fmla="*/ 78232 h 4439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884171" h="443992">
                <a:moveTo>
                  <a:pt x="6350" y="78232"/>
                </a:moveTo>
                <a:cubicBezTo>
                  <a:pt x="6350" y="38480"/>
                  <a:pt x="38480" y="6350"/>
                  <a:pt x="78231" y="6350"/>
                </a:cubicBezTo>
                <a:lnTo>
                  <a:pt x="1805940" y="6350"/>
                </a:lnTo>
                <a:cubicBezTo>
                  <a:pt x="1845691" y="6350"/>
                  <a:pt x="1877821" y="38480"/>
                  <a:pt x="1877821" y="78232"/>
                </a:cubicBezTo>
                <a:lnTo>
                  <a:pt x="1877821" y="365760"/>
                </a:lnTo>
                <a:cubicBezTo>
                  <a:pt x="1877821" y="405510"/>
                  <a:pt x="1845691" y="437642"/>
                  <a:pt x="1805940" y="437642"/>
                </a:cubicBezTo>
                <a:lnTo>
                  <a:pt x="78231" y="437642"/>
                </a:lnTo>
                <a:cubicBezTo>
                  <a:pt x="38480" y="437642"/>
                  <a:pt x="6350" y="405510"/>
                  <a:pt x="6350" y="365760"/>
                </a:cubicBezTo>
                <a:lnTo>
                  <a:pt x="6350" y="78232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Freeform 3"/>
          <p:cNvSpPr/>
          <p:nvPr/>
        </p:nvSpPr>
        <p:spPr>
          <a:xfrm>
            <a:off x="4637278" y="4003294"/>
            <a:ext cx="1885695" cy="445515"/>
          </a:xfrm>
          <a:custGeom>
            <a:avLst/>
            <a:gdLst>
              <a:gd name="connsiteX0" fmla="*/ 6350 w 1885695"/>
              <a:gd name="connsiteY0" fmla="*/ 78485 h 445515"/>
              <a:gd name="connsiteX1" fmla="*/ 78485 w 1885695"/>
              <a:gd name="connsiteY1" fmla="*/ 6350 h 445515"/>
              <a:gd name="connsiteX2" fmla="*/ 1807209 w 1885695"/>
              <a:gd name="connsiteY2" fmla="*/ 6350 h 445515"/>
              <a:gd name="connsiteX3" fmla="*/ 1879345 w 1885695"/>
              <a:gd name="connsiteY3" fmla="*/ 78485 h 445515"/>
              <a:gd name="connsiteX4" fmla="*/ 1879345 w 1885695"/>
              <a:gd name="connsiteY4" fmla="*/ 367029 h 445515"/>
              <a:gd name="connsiteX5" fmla="*/ 1807209 w 1885695"/>
              <a:gd name="connsiteY5" fmla="*/ 439165 h 445515"/>
              <a:gd name="connsiteX6" fmla="*/ 78485 w 1885695"/>
              <a:gd name="connsiteY6" fmla="*/ 439165 h 445515"/>
              <a:gd name="connsiteX7" fmla="*/ 6350 w 1885695"/>
              <a:gd name="connsiteY7" fmla="*/ 367029 h 445515"/>
              <a:gd name="connsiteX8" fmla="*/ 6350 w 1885695"/>
              <a:gd name="connsiteY8" fmla="*/ 78485 h 44551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885695" h="445515">
                <a:moveTo>
                  <a:pt x="6350" y="78485"/>
                </a:moveTo>
                <a:cubicBezTo>
                  <a:pt x="6350" y="38646"/>
                  <a:pt x="38607" y="6350"/>
                  <a:pt x="78485" y="6350"/>
                </a:cubicBezTo>
                <a:lnTo>
                  <a:pt x="1807209" y="6350"/>
                </a:lnTo>
                <a:cubicBezTo>
                  <a:pt x="1847087" y="6350"/>
                  <a:pt x="1879345" y="38646"/>
                  <a:pt x="1879345" y="78485"/>
                </a:cubicBezTo>
                <a:lnTo>
                  <a:pt x="1879345" y="367029"/>
                </a:lnTo>
                <a:cubicBezTo>
                  <a:pt x="1879345" y="406869"/>
                  <a:pt x="1847087" y="439165"/>
                  <a:pt x="1807209" y="439165"/>
                </a:cubicBezTo>
                <a:lnTo>
                  <a:pt x="78485" y="439165"/>
                </a:lnTo>
                <a:cubicBezTo>
                  <a:pt x="38607" y="439165"/>
                  <a:pt x="6350" y="406869"/>
                  <a:pt x="6350" y="367029"/>
                </a:cubicBezTo>
                <a:lnTo>
                  <a:pt x="6350" y="7848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TextBox 1"/>
          <p:cNvSpPr txBox="1"/>
          <p:nvPr/>
        </p:nvSpPr>
        <p:spPr>
          <a:xfrm>
            <a:off x="1003300" y="2235200"/>
            <a:ext cx="1371600" cy="29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/>
            </a:pPr>
            <a:r>
              <a:rPr lang="en-US" altLang="zh-CN" sz="1800" dirty="0" smtClean="0">
                <a:solidFill>
                  <a:srgbClr val="FFFFFF"/>
                </a:solidFill>
                <a:latin typeface="微软雅黑" pitchFamily="18" charset="0"/>
                <a:cs typeface="微软雅黑" pitchFamily="18" charset="0"/>
              </a:rPr>
              <a:t>服务</a:t>
            </a:r>
            <a:r>
              <a:rPr lang="en-US" altLang="zh-CN" sz="1800" b="1" dirty="0" smtClean="0">
                <a:solidFill>
                  <a:srgbClr val="FFFFFF"/>
                </a:solidFill>
                <a:latin typeface="微软雅黑" pitchFamily="18" charset="0"/>
                <a:cs typeface="微软雅黑" pitchFamily="18" charset="0"/>
              </a:rPr>
              <a:t>国家战略</a:t>
            </a:r>
          </a:p>
        </p:txBody>
      </p:sp>
      <p:sp>
        <p:nvSpPr>
          <p:cNvPr id="23" name="TextBox 1"/>
          <p:cNvSpPr txBox="1"/>
          <p:nvPr/>
        </p:nvSpPr>
        <p:spPr>
          <a:xfrm>
            <a:off x="2946400" y="2235200"/>
            <a:ext cx="1371600" cy="29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/>
            </a:pPr>
            <a:r>
              <a:rPr lang="en-US" altLang="zh-CN" sz="1800" dirty="0" smtClean="0">
                <a:solidFill>
                  <a:srgbClr val="FFFFFF"/>
                </a:solidFill>
                <a:latin typeface="微软雅黑" pitchFamily="18" charset="0"/>
                <a:cs typeface="微软雅黑" pitchFamily="18" charset="0"/>
              </a:rPr>
              <a:t>服务</a:t>
            </a:r>
            <a:r>
              <a:rPr lang="en-US" altLang="zh-CN" sz="1800" b="1" dirty="0" smtClean="0">
                <a:solidFill>
                  <a:srgbClr val="FFFFFF"/>
                </a:solidFill>
                <a:latin typeface="微软雅黑" pitchFamily="18" charset="0"/>
                <a:cs typeface="微软雅黑" pitchFamily="18" charset="0"/>
              </a:rPr>
              <a:t>上海人民</a:t>
            </a:r>
          </a:p>
        </p:txBody>
      </p:sp>
      <p:sp>
        <p:nvSpPr>
          <p:cNvPr id="24" name="TextBox 1"/>
          <p:cNvSpPr txBox="1"/>
          <p:nvPr/>
        </p:nvSpPr>
        <p:spPr>
          <a:xfrm>
            <a:off x="4889500" y="2235200"/>
            <a:ext cx="1371600" cy="29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/>
            </a:pPr>
            <a:r>
              <a:rPr lang="en-US" altLang="zh-CN" sz="1800" dirty="0" smtClean="0">
                <a:solidFill>
                  <a:srgbClr val="FFFFFF"/>
                </a:solidFill>
                <a:latin typeface="微软雅黑" pitchFamily="18" charset="0"/>
                <a:cs typeface="微软雅黑" pitchFamily="18" charset="0"/>
              </a:rPr>
              <a:t>服务</a:t>
            </a:r>
            <a:r>
              <a:rPr lang="en-US" altLang="zh-CN" sz="1800" b="1" dirty="0" smtClean="0">
                <a:solidFill>
                  <a:srgbClr val="FFFFFF"/>
                </a:solidFill>
                <a:latin typeface="微软雅黑" pitchFamily="18" charset="0"/>
                <a:cs typeface="微软雅黑" pitchFamily="18" charset="0"/>
              </a:rPr>
              <a:t>所在区域</a:t>
            </a:r>
          </a:p>
        </p:txBody>
      </p:sp>
      <p:sp>
        <p:nvSpPr>
          <p:cNvPr id="25" name="TextBox 1"/>
          <p:cNvSpPr txBox="1"/>
          <p:nvPr/>
        </p:nvSpPr>
        <p:spPr>
          <a:xfrm>
            <a:off x="6832600" y="2235200"/>
            <a:ext cx="1371600" cy="29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/>
            </a:pPr>
            <a:r>
              <a:rPr lang="en-US" altLang="zh-CN" sz="1800" dirty="0" smtClean="0">
                <a:solidFill>
                  <a:srgbClr val="FFFFFF"/>
                </a:solidFill>
                <a:latin typeface="微软雅黑" pitchFamily="18" charset="0"/>
                <a:cs typeface="微软雅黑" pitchFamily="18" charset="0"/>
              </a:rPr>
              <a:t>服务</a:t>
            </a:r>
            <a:r>
              <a:rPr lang="en-US" altLang="zh-CN" sz="1800" b="1" dirty="0" smtClean="0">
                <a:solidFill>
                  <a:srgbClr val="FFFFFF"/>
                </a:solidFill>
                <a:latin typeface="微软雅黑" pitchFamily="18" charset="0"/>
                <a:cs typeface="微软雅黑" pitchFamily="18" charset="0"/>
              </a:rPr>
              <a:t>城市所需</a:t>
            </a:r>
          </a:p>
        </p:txBody>
      </p:sp>
      <p:sp>
        <p:nvSpPr>
          <p:cNvPr id="28" name="TextBox 1"/>
          <p:cNvSpPr txBox="1"/>
          <p:nvPr/>
        </p:nvSpPr>
        <p:spPr>
          <a:xfrm>
            <a:off x="4889500" y="4076700"/>
            <a:ext cx="1371600" cy="29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/>
            </a:pPr>
            <a:r>
              <a:rPr lang="en-US" altLang="zh-CN" sz="1800" dirty="0" smtClean="0">
                <a:solidFill>
                  <a:srgbClr val="FFFFFF"/>
                </a:solidFill>
                <a:latin typeface="微软雅黑" pitchFamily="18" charset="0"/>
                <a:cs typeface="微软雅黑" pitchFamily="18" charset="0"/>
              </a:rPr>
              <a:t>用好</a:t>
            </a:r>
            <a:r>
              <a:rPr lang="en-US" altLang="zh-CN" sz="1800" b="1" dirty="0" smtClean="0">
                <a:solidFill>
                  <a:srgbClr val="FFFFFF"/>
                </a:solidFill>
                <a:latin typeface="微软雅黑" pitchFamily="18" charset="0"/>
                <a:cs typeface="微软雅黑" pitchFamily="18" charset="0"/>
              </a:rPr>
              <a:t>开放优势</a:t>
            </a:r>
          </a:p>
        </p:txBody>
      </p:sp>
      <p:sp>
        <p:nvSpPr>
          <p:cNvPr id="29" name="TextBox 1"/>
          <p:cNvSpPr txBox="1"/>
          <p:nvPr/>
        </p:nvSpPr>
        <p:spPr>
          <a:xfrm>
            <a:off x="6832600" y="4076700"/>
            <a:ext cx="1371600" cy="29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/>
            </a:pPr>
            <a:r>
              <a:rPr lang="en-US" altLang="zh-CN" sz="1800" dirty="0" smtClean="0">
                <a:solidFill>
                  <a:srgbClr val="FFFFFF"/>
                </a:solidFill>
                <a:latin typeface="微软雅黑" pitchFamily="18" charset="0"/>
                <a:cs typeface="微软雅黑" pitchFamily="18" charset="0"/>
              </a:rPr>
              <a:t>用好</a:t>
            </a:r>
            <a:r>
              <a:rPr lang="en-US" altLang="zh-CN" sz="1800" b="1" dirty="0" smtClean="0">
                <a:solidFill>
                  <a:srgbClr val="FFFFFF"/>
                </a:solidFill>
                <a:latin typeface="微软雅黑" pitchFamily="18" charset="0"/>
                <a:cs typeface="微软雅黑" pitchFamily="18" charset="0"/>
              </a:rPr>
              <a:t>文化优势</a:t>
            </a: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40" y="198929"/>
            <a:ext cx="4430654" cy="2328371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09971">
            <a:off x="4392917" y="325600"/>
            <a:ext cx="4202525" cy="2257847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20413">
            <a:off x="1121168" y="2918378"/>
            <a:ext cx="3713022" cy="76667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889979">
            <a:off x="1292456" y="3885351"/>
            <a:ext cx="3017088" cy="955009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0600" y="3298784"/>
            <a:ext cx="3124047" cy="961721"/>
          </a:xfrm>
          <a:prstGeom prst="rect">
            <a:avLst/>
          </a:prstGeom>
        </p:spPr>
      </p:pic>
      <p:sp>
        <p:nvSpPr>
          <p:cNvPr id="42" name="圆角矩形标注 41"/>
          <p:cNvSpPr/>
          <p:nvPr/>
        </p:nvSpPr>
        <p:spPr>
          <a:xfrm>
            <a:off x="2422062" y="161950"/>
            <a:ext cx="1365253" cy="485528"/>
          </a:xfrm>
          <a:prstGeom prst="wedgeRoundRectCallout">
            <a:avLst>
              <a:gd name="adj1" fmla="val -72351"/>
              <a:gd name="adj2" fmla="val 244671"/>
              <a:gd name="adj3" fmla="val 16667"/>
            </a:avLst>
          </a:prstGeom>
          <a:solidFill>
            <a:srgbClr val="00B0F0"/>
          </a:solidFill>
          <a:ln w="15875" cap="flat" cmpd="sng" algn="ctr">
            <a:solidFill>
              <a:srgbClr val="D2CB6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/>
                <a:ea typeface="华文仿宋" panose="02010600040101010101" pitchFamily="2" charset="-122"/>
                <a:cs typeface="+mn-cs"/>
              </a:rPr>
              <a:t>读者指南</a:t>
            </a:r>
            <a:endParaRPr kumimoji="0" lang="zh-CN" alt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anose="020B0602020104020603"/>
              <a:ea typeface="华文仿宋" panose="02010600040101010101" pitchFamily="2" charset="-122"/>
              <a:cs typeface="+mn-cs"/>
            </a:endParaRPr>
          </a:p>
        </p:txBody>
      </p:sp>
      <p:sp>
        <p:nvSpPr>
          <p:cNvPr id="43" name="圆角矩形标注 42"/>
          <p:cNvSpPr/>
          <p:nvPr/>
        </p:nvSpPr>
        <p:spPr>
          <a:xfrm>
            <a:off x="5099345" y="1675072"/>
            <a:ext cx="1720516" cy="733926"/>
          </a:xfrm>
          <a:prstGeom prst="wedgeRoundRectCallout">
            <a:avLst>
              <a:gd name="adj1" fmla="val 68637"/>
              <a:gd name="adj2" fmla="val -28799"/>
              <a:gd name="adj3" fmla="val 16667"/>
            </a:avLst>
          </a:prstGeom>
          <a:solidFill>
            <a:srgbClr val="00B0F0"/>
          </a:solidFill>
          <a:ln w="15875" cap="flat" cmpd="sng" algn="ctr">
            <a:solidFill>
              <a:srgbClr val="D2CB6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/>
                <a:ea typeface="华文仿宋" panose="02010600040101010101" pitchFamily="2" charset="-122"/>
                <a:cs typeface="+mn-cs"/>
              </a:rPr>
              <a:t>帮助</a:t>
            </a:r>
            <a:r>
              <a:rPr kumimoji="0" lang="zh-CN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/>
                <a:ea typeface="华文仿宋" panose="02010600040101010101" pitchFamily="2" charset="-122"/>
                <a:cs typeface="+mn-cs"/>
              </a:rPr>
              <a:t>中心</a:t>
            </a:r>
            <a:r>
              <a:rPr kumimoji="0" lang="en-US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/>
                <a:ea typeface="华文仿宋" panose="02010600040101010101" pitchFamily="2" charset="-122"/>
                <a:cs typeface="+mn-cs"/>
              </a:rPr>
              <a:t>——</a:t>
            </a:r>
            <a:r>
              <a: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/>
                <a:ea typeface="华文仿宋" panose="02010600040101010101" pitchFamily="2" charset="-122"/>
                <a:cs typeface="+mn-cs"/>
              </a:rPr>
              <a:t>培训小视频</a:t>
            </a:r>
          </a:p>
        </p:txBody>
      </p:sp>
      <p:sp>
        <p:nvSpPr>
          <p:cNvPr id="44" name="圆角矩形标注 43"/>
          <p:cNvSpPr/>
          <p:nvPr/>
        </p:nvSpPr>
        <p:spPr>
          <a:xfrm>
            <a:off x="4313518" y="4640080"/>
            <a:ext cx="2197100" cy="381569"/>
          </a:xfrm>
          <a:prstGeom prst="wedgeRoundRectCallout">
            <a:avLst>
              <a:gd name="adj1" fmla="val -37968"/>
              <a:gd name="adj2" fmla="val -265242"/>
              <a:gd name="adj3" fmla="val 16667"/>
            </a:avLst>
          </a:prstGeom>
          <a:solidFill>
            <a:srgbClr val="00B0F0"/>
          </a:solidFill>
          <a:ln w="15875" cap="flat" cmpd="sng" algn="ctr">
            <a:solidFill>
              <a:srgbClr val="D2CB6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/>
                <a:ea typeface="华文仿宋" panose="02010600040101010101" pitchFamily="2" charset="-122"/>
                <a:cs typeface="+mn-cs"/>
              </a:rPr>
              <a:t>培训小视频样版截图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5143500"/>
          </a:xfrm>
          <a:custGeom>
            <a:avLst/>
            <a:gdLst>
              <a:gd name="connsiteX0" fmla="*/ 0 w 9144000"/>
              <a:gd name="connsiteY0" fmla="*/ 5143500 h 5143500"/>
              <a:gd name="connsiteX1" fmla="*/ 9144000 w 9144000"/>
              <a:gd name="connsiteY1" fmla="*/ 5143500 h 5143500"/>
              <a:gd name="connsiteX2" fmla="*/ 9144000 w 9144000"/>
              <a:gd name="connsiteY2" fmla="*/ 0 h 5143500"/>
              <a:gd name="connsiteX3" fmla="*/ 0 w 9144000"/>
              <a:gd name="connsiteY3" fmla="*/ 0 h 5143500"/>
              <a:gd name="connsiteX4" fmla="*/ 0 w 9144000"/>
              <a:gd name="connsiteY4" fmla="*/ 5143500 h 5143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5143500">
                <a:moveTo>
                  <a:pt x="0" y="5143500"/>
                </a:moveTo>
                <a:lnTo>
                  <a:pt x="9144000" y="5143500"/>
                </a:lnTo>
                <a:lnTo>
                  <a:pt x="9144000" y="0"/>
                </a:lnTo>
                <a:lnTo>
                  <a:pt x="0" y="0"/>
                </a:lnTo>
                <a:lnTo>
                  <a:pt x="0" y="51435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5055489" y="3499484"/>
            <a:ext cx="3187445" cy="38100"/>
          </a:xfrm>
          <a:custGeom>
            <a:avLst/>
            <a:gdLst>
              <a:gd name="connsiteX0" fmla="*/ 9525 w 3187445"/>
              <a:gd name="connsiteY0" fmla="*/ 9525 h 38100"/>
              <a:gd name="connsiteX1" fmla="*/ 3177920 w 3187445"/>
              <a:gd name="connsiteY1" fmla="*/ 9525 h 38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187445" h="38100">
                <a:moveTo>
                  <a:pt x="9525" y="9525"/>
                </a:moveTo>
                <a:lnTo>
                  <a:pt x="3177920" y="9525"/>
                </a:lnTo>
              </a:path>
            </a:pathLst>
          </a:custGeom>
          <a:ln w="12700">
            <a:solidFill>
              <a:srgbClr val="88B92E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57150"/>
            <a:ext cx="9144000" cy="5143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219700" y="1041400"/>
            <a:ext cx="19558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/>
            </a:pPr>
            <a:r>
              <a:rPr lang="en-US" altLang="zh-CN" sz="4404" dirty="0" smtClean="0">
                <a:solidFill>
                  <a:srgbClr val="85A7D9"/>
                </a:solidFill>
                <a:latin typeface="华文新魏" pitchFamily="18" charset="0"/>
                <a:cs typeface="华文新魏" pitchFamily="18" charset="0"/>
              </a:rPr>
              <a:t>PART</a:t>
            </a:r>
            <a:r>
              <a:rPr lang="en-US" altLang="zh-CN" sz="44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4404" dirty="0" smtClean="0">
                <a:solidFill>
                  <a:srgbClr val="85A7D9"/>
                </a:solidFill>
                <a:latin typeface="华文新魏" pitchFamily="18" charset="0"/>
                <a:cs typeface="华文新魏" pitchFamily="18" charset="0"/>
              </a:rPr>
              <a:t>2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3790950" y="2521501"/>
            <a:ext cx="5334000" cy="660565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5200"/>
              </a:lnSpc>
              <a:tabLst/>
            </a:pPr>
            <a:r>
              <a:rPr lang="zh-CN" altLang="en-US" sz="3200" b="1" dirty="0" smtClean="0">
                <a:solidFill>
                  <a:srgbClr val="322B64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微软雅黑" pitchFamily="18" charset="0"/>
              </a:rPr>
              <a:t>图书馆资源</a:t>
            </a:r>
            <a:r>
              <a:rPr lang="en-US" altLang="zh-CN" sz="3200" b="1" dirty="0" smtClean="0">
                <a:solidFill>
                  <a:srgbClr val="322B64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微软雅黑" pitchFamily="18" charset="0"/>
              </a:rPr>
              <a:t>and</a:t>
            </a:r>
            <a:r>
              <a:rPr lang="zh-CN" altLang="en-US" sz="3200" b="1" dirty="0" smtClean="0">
                <a:solidFill>
                  <a:srgbClr val="322B64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微软雅黑" pitchFamily="18" charset="0"/>
              </a:rPr>
              <a:t>校内外访问</a:t>
            </a:r>
            <a:endParaRPr lang="en-US" altLang="zh-CN" sz="3200" b="1" dirty="0" smtClean="0">
              <a:solidFill>
                <a:srgbClr val="322B64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微软雅黑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5143500"/>
          </a:xfrm>
          <a:custGeom>
            <a:avLst/>
            <a:gdLst>
              <a:gd name="connsiteX0" fmla="*/ 0 w 9144000"/>
              <a:gd name="connsiteY0" fmla="*/ 5143500 h 5143500"/>
              <a:gd name="connsiteX1" fmla="*/ 9144000 w 9144000"/>
              <a:gd name="connsiteY1" fmla="*/ 5143500 h 5143500"/>
              <a:gd name="connsiteX2" fmla="*/ 9144000 w 9144000"/>
              <a:gd name="connsiteY2" fmla="*/ 0 h 5143500"/>
              <a:gd name="connsiteX3" fmla="*/ 0 w 9144000"/>
              <a:gd name="connsiteY3" fmla="*/ 0 h 5143500"/>
              <a:gd name="connsiteX4" fmla="*/ 0 w 9144000"/>
              <a:gd name="connsiteY4" fmla="*/ 5143500 h 5143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5143500">
                <a:moveTo>
                  <a:pt x="0" y="5143500"/>
                </a:moveTo>
                <a:lnTo>
                  <a:pt x="9144000" y="5143500"/>
                </a:lnTo>
                <a:lnTo>
                  <a:pt x="9144000" y="0"/>
                </a:lnTo>
                <a:lnTo>
                  <a:pt x="0" y="0"/>
                </a:lnTo>
                <a:lnTo>
                  <a:pt x="0" y="51435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1523" y="-19811"/>
            <a:ext cx="9142476" cy="658368"/>
          </a:xfrm>
          <a:custGeom>
            <a:avLst/>
            <a:gdLst>
              <a:gd name="connsiteX0" fmla="*/ 0 w 9142476"/>
              <a:gd name="connsiteY0" fmla="*/ 658367 h 658368"/>
              <a:gd name="connsiteX1" fmla="*/ 9142476 w 9142476"/>
              <a:gd name="connsiteY1" fmla="*/ 658367 h 658368"/>
              <a:gd name="connsiteX2" fmla="*/ 9142476 w 9142476"/>
              <a:gd name="connsiteY2" fmla="*/ 0 h 658368"/>
              <a:gd name="connsiteX3" fmla="*/ 0 w 9142476"/>
              <a:gd name="connsiteY3" fmla="*/ 0 h 658368"/>
              <a:gd name="connsiteX4" fmla="*/ 0 w 9142476"/>
              <a:gd name="connsiteY4" fmla="*/ 658367 h 6583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2476" h="658368">
                <a:moveTo>
                  <a:pt x="0" y="658367"/>
                </a:moveTo>
                <a:lnTo>
                  <a:pt x="9142476" y="658367"/>
                </a:lnTo>
                <a:lnTo>
                  <a:pt x="9142476" y="0"/>
                </a:lnTo>
                <a:lnTo>
                  <a:pt x="0" y="0"/>
                </a:lnTo>
                <a:lnTo>
                  <a:pt x="0" y="658367"/>
                </a:lnTo>
              </a:path>
            </a:pathLst>
          </a:custGeom>
          <a:solidFill>
            <a:srgbClr val="389AB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9811"/>
            <a:ext cx="9141292" cy="5143500"/>
          </a:xfrm>
          <a:prstGeom prst="rect">
            <a:avLst/>
          </a:prstGeom>
        </p:spPr>
      </p:pic>
      <p:sp>
        <p:nvSpPr>
          <p:cNvPr id="5" name="Freeform 3"/>
          <p:cNvSpPr/>
          <p:nvPr/>
        </p:nvSpPr>
        <p:spPr>
          <a:xfrm>
            <a:off x="484184" y="1268492"/>
            <a:ext cx="502920" cy="441960"/>
          </a:xfrm>
          <a:custGeom>
            <a:avLst/>
            <a:gdLst>
              <a:gd name="connsiteX0" fmla="*/ 0 w 502920"/>
              <a:gd name="connsiteY0" fmla="*/ 220980 h 441960"/>
              <a:gd name="connsiteX1" fmla="*/ 251459 w 502920"/>
              <a:gd name="connsiteY1" fmla="*/ 0 h 441960"/>
              <a:gd name="connsiteX2" fmla="*/ 502920 w 502920"/>
              <a:gd name="connsiteY2" fmla="*/ 220980 h 441960"/>
              <a:gd name="connsiteX3" fmla="*/ 251459 w 502920"/>
              <a:gd name="connsiteY3" fmla="*/ 441959 h 441960"/>
              <a:gd name="connsiteX4" fmla="*/ 0 w 502920"/>
              <a:gd name="connsiteY4" fmla="*/ 220980 h 4419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02920" h="441960">
                <a:moveTo>
                  <a:pt x="0" y="220980"/>
                </a:moveTo>
                <a:lnTo>
                  <a:pt x="251459" y="0"/>
                </a:lnTo>
                <a:lnTo>
                  <a:pt x="502920" y="220980"/>
                </a:lnTo>
                <a:lnTo>
                  <a:pt x="251459" y="441959"/>
                </a:lnTo>
                <a:lnTo>
                  <a:pt x="0" y="220980"/>
                </a:lnTo>
              </a:path>
            </a:pathLst>
          </a:custGeom>
          <a:solidFill>
            <a:srgbClr val="F39C3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418652" y="2295262"/>
            <a:ext cx="502919" cy="440435"/>
          </a:xfrm>
          <a:custGeom>
            <a:avLst/>
            <a:gdLst>
              <a:gd name="connsiteX0" fmla="*/ 0 w 502919"/>
              <a:gd name="connsiteY0" fmla="*/ 220217 h 440435"/>
              <a:gd name="connsiteX1" fmla="*/ 251459 w 502919"/>
              <a:gd name="connsiteY1" fmla="*/ 0 h 440435"/>
              <a:gd name="connsiteX2" fmla="*/ 502919 w 502919"/>
              <a:gd name="connsiteY2" fmla="*/ 220217 h 440435"/>
              <a:gd name="connsiteX3" fmla="*/ 251459 w 502919"/>
              <a:gd name="connsiteY3" fmla="*/ 440435 h 440435"/>
              <a:gd name="connsiteX4" fmla="*/ 0 w 502919"/>
              <a:gd name="connsiteY4" fmla="*/ 220217 h 4404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02919" h="440435">
                <a:moveTo>
                  <a:pt x="0" y="220217"/>
                </a:moveTo>
                <a:lnTo>
                  <a:pt x="251459" y="0"/>
                </a:lnTo>
                <a:lnTo>
                  <a:pt x="502919" y="220217"/>
                </a:lnTo>
                <a:lnTo>
                  <a:pt x="251459" y="440435"/>
                </a:lnTo>
                <a:lnTo>
                  <a:pt x="0" y="220217"/>
                </a:lnTo>
              </a:path>
            </a:pathLst>
          </a:custGeom>
          <a:solidFill>
            <a:srgbClr val="00206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466255" y="3320507"/>
            <a:ext cx="502919" cy="441960"/>
          </a:xfrm>
          <a:custGeom>
            <a:avLst/>
            <a:gdLst>
              <a:gd name="connsiteX0" fmla="*/ 0 w 502919"/>
              <a:gd name="connsiteY0" fmla="*/ 220980 h 441960"/>
              <a:gd name="connsiteX1" fmla="*/ 251459 w 502919"/>
              <a:gd name="connsiteY1" fmla="*/ 0 h 441960"/>
              <a:gd name="connsiteX2" fmla="*/ 502919 w 502919"/>
              <a:gd name="connsiteY2" fmla="*/ 220980 h 441960"/>
              <a:gd name="connsiteX3" fmla="*/ 251459 w 502919"/>
              <a:gd name="connsiteY3" fmla="*/ 441960 h 441960"/>
              <a:gd name="connsiteX4" fmla="*/ 0 w 502919"/>
              <a:gd name="connsiteY4" fmla="*/ 220980 h 4419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02919" h="441960">
                <a:moveTo>
                  <a:pt x="0" y="220980"/>
                </a:moveTo>
                <a:lnTo>
                  <a:pt x="251459" y="0"/>
                </a:lnTo>
                <a:lnTo>
                  <a:pt x="502919" y="220980"/>
                </a:lnTo>
                <a:lnTo>
                  <a:pt x="251459" y="441960"/>
                </a:lnTo>
                <a:lnTo>
                  <a:pt x="0" y="220980"/>
                </a:lnTo>
              </a:path>
            </a:pathLst>
          </a:custGeom>
          <a:solidFill>
            <a:srgbClr val="F39C3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313329" y="1147074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校园网内直接访问</a:t>
            </a:r>
            <a:endParaRPr lang="zh-CN" altLang="en-US" sz="3600" dirty="0">
              <a:solidFill>
                <a:srgbClr val="C0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335741" y="2125773"/>
            <a:ext cx="7525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校园网外先登录</a:t>
            </a:r>
            <a:r>
              <a:rPr lang="en-US" altLang="zh-CN" sz="3600" dirty="0" smtClean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VPN</a:t>
            </a:r>
            <a:r>
              <a:rPr lang="zh-CN" altLang="en-US" sz="3600" dirty="0" smtClean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校外访问系统</a:t>
            </a:r>
            <a:endParaRPr lang="zh-CN" altLang="en-US" sz="3600" dirty="0">
              <a:solidFill>
                <a:srgbClr val="C0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313329" y="3218321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资源简介</a:t>
            </a:r>
            <a:endParaRPr lang="zh-CN" altLang="en-US" sz="3600" dirty="0">
              <a:solidFill>
                <a:srgbClr val="C0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5" name="矩形标注 14"/>
          <p:cNvSpPr/>
          <p:nvPr/>
        </p:nvSpPr>
        <p:spPr>
          <a:xfrm>
            <a:off x="5486400" y="792993"/>
            <a:ext cx="3505200" cy="1018793"/>
          </a:xfrm>
          <a:prstGeom prst="wedgeRectCallout">
            <a:avLst>
              <a:gd name="adj1" fmla="val -86223"/>
              <a:gd name="adj2" fmla="val 62501"/>
            </a:avLst>
          </a:prstGeom>
          <a:solidFill>
            <a:schemeClr val="accent5">
              <a:lumMod val="20000"/>
              <a:lumOff val="80000"/>
            </a:schemeClr>
          </a:solidFill>
          <a:ln w="15875" cap="flat" cmpd="sng" algn="ctr">
            <a:solidFill>
              <a:srgbClr val="D2CB6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1600" kern="0" dirty="0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" panose="020B0602020104020603"/>
                <a:ea typeface="华文仿宋" panose="02010600040101010101" pitchFamily="2" charset="-122"/>
              </a:rPr>
              <a:t>校园网指的是通过宽带与总校相连的电脑，不是物理意义上的学校校园</a:t>
            </a:r>
            <a:endParaRPr kumimoji="0" lang="zh-CN" altLang="en-US" sz="1600" i="0" u="none" strike="noStrike" kern="0" normalizeH="0" baseline="0" noProof="0" dirty="0" smtClean="0">
              <a:ln w="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Tw Cen MT" panose="020B0602020104020603"/>
              <a:ea typeface="华文仿宋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5143500"/>
          </a:xfrm>
          <a:custGeom>
            <a:avLst/>
            <a:gdLst>
              <a:gd name="connsiteX0" fmla="*/ 0 w 9144000"/>
              <a:gd name="connsiteY0" fmla="*/ 5143500 h 5143500"/>
              <a:gd name="connsiteX1" fmla="*/ 9144000 w 9144000"/>
              <a:gd name="connsiteY1" fmla="*/ 5143500 h 5143500"/>
              <a:gd name="connsiteX2" fmla="*/ 9144000 w 9144000"/>
              <a:gd name="connsiteY2" fmla="*/ 0 h 5143500"/>
              <a:gd name="connsiteX3" fmla="*/ 0 w 9144000"/>
              <a:gd name="connsiteY3" fmla="*/ 0 h 5143500"/>
              <a:gd name="connsiteX4" fmla="*/ 0 w 9144000"/>
              <a:gd name="connsiteY4" fmla="*/ 5143500 h 5143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5143500">
                <a:moveTo>
                  <a:pt x="0" y="5143500"/>
                </a:moveTo>
                <a:lnTo>
                  <a:pt x="9144000" y="5143500"/>
                </a:lnTo>
                <a:lnTo>
                  <a:pt x="9144000" y="0"/>
                </a:lnTo>
                <a:lnTo>
                  <a:pt x="0" y="0"/>
                </a:lnTo>
                <a:lnTo>
                  <a:pt x="0" y="51435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1"/>
            <a:ext cx="6096000" cy="2238542"/>
          </a:xfrm>
          <a:prstGeom prst="rect">
            <a:avLst/>
          </a:prstGeom>
        </p:spPr>
      </p:pic>
      <p:sp>
        <p:nvSpPr>
          <p:cNvPr id="12" name="椭圆形标注 11"/>
          <p:cNvSpPr/>
          <p:nvPr/>
        </p:nvSpPr>
        <p:spPr>
          <a:xfrm>
            <a:off x="6248400" y="57151"/>
            <a:ext cx="838200" cy="457200"/>
          </a:xfrm>
          <a:prstGeom prst="wedgeEllipseCallout">
            <a:avLst>
              <a:gd name="adj1" fmla="val -112547"/>
              <a:gd name="adj2" fmla="val 76072"/>
            </a:avLst>
          </a:prstGeom>
          <a:solidFill>
            <a:srgbClr val="00B0F0"/>
          </a:solidFill>
          <a:ln w="15875" cap="flat" cmpd="sng" algn="ctr">
            <a:solidFill>
              <a:srgbClr val="D2CB6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/>
                <a:ea typeface="华文仿宋" panose="02010600040101010101" pitchFamily="2" charset="-122"/>
                <a:cs typeface="+mn-cs"/>
              </a:rPr>
              <a:t>点击</a:t>
            </a:r>
            <a:endParaRPr kumimoji="0" lang="zh-CN" alt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anose="020B0602020104020603"/>
              <a:ea typeface="华文仿宋" panose="02010600040101010101" pitchFamily="2" charset="-122"/>
              <a:cs typeface="+mn-cs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9689" y="2521404"/>
            <a:ext cx="5949911" cy="2821219"/>
          </a:xfrm>
          <a:prstGeom prst="rect">
            <a:avLst/>
          </a:prstGeom>
        </p:spPr>
      </p:pic>
      <p:sp>
        <p:nvSpPr>
          <p:cNvPr id="17" name="下箭头 16"/>
          <p:cNvSpPr/>
          <p:nvPr/>
        </p:nvSpPr>
        <p:spPr>
          <a:xfrm>
            <a:off x="5486400" y="819150"/>
            <a:ext cx="76200" cy="2743200"/>
          </a:xfrm>
          <a:prstGeom prst="downArrow">
            <a:avLst/>
          </a:prstGeom>
          <a:solidFill>
            <a:srgbClr val="00B0F0"/>
          </a:solidFill>
          <a:ln w="15875" cap="flat" cmpd="sng" algn="ctr">
            <a:solidFill>
              <a:srgbClr val="D2CB6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anose="020B0602020104020603"/>
              <a:ea typeface="华文仿宋" panose="0201060004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B0F0"/>
        </a:solidFill>
        <a:ln w="15875" cap="flat" cmpd="sng" algn="ctr">
          <a:solidFill>
            <a:srgbClr val="D2CB6C">
              <a:shade val="50000"/>
            </a:srgbClr>
          </a:solidFill>
          <a:prstDash val="solid"/>
        </a:ln>
        <a:effectLst/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1" i="0" u="none" strike="noStrike" kern="0" cap="none" spc="0" normalizeH="0" baseline="0" noProof="0" dirty="0" smtClean="0">
            <a:ln>
              <a:noFill/>
            </a:ln>
            <a:solidFill>
              <a:srgbClr val="FFFFFF"/>
            </a:solidFill>
            <a:effectLst/>
            <a:uLnTx/>
            <a:uFillTx/>
            <a:latin typeface="Tw Cen MT" panose="020B0602020104020603"/>
            <a:ea typeface="华文仿宋" panose="02010600040101010101" pitchFamily="2" charset="-122"/>
            <a:cs typeface="+mn-cs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322</Words>
  <Application>Microsoft Office PowerPoint</Application>
  <PresentationFormat>全屏显示(16:9)</PresentationFormat>
  <Paragraphs>69</Paragraphs>
  <Slides>24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6" baseType="lpstr">
      <vt:lpstr>Meiryo UI</vt:lpstr>
      <vt:lpstr>华文仿宋</vt:lpstr>
      <vt:lpstr>华文隶书</vt:lpstr>
      <vt:lpstr>华文新魏</vt:lpstr>
      <vt:lpstr>宋体</vt:lpstr>
      <vt:lpstr>微软雅黑</vt:lpstr>
      <vt:lpstr>Arial</vt:lpstr>
      <vt:lpstr>Calibri</vt:lpstr>
      <vt:lpstr>Times New Roman</vt:lpstr>
      <vt:lpstr>Tw Cen MT</vt:lpstr>
      <vt:lpstr>Wingdings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资源简介</vt:lpstr>
      <vt:lpstr>资源简介</vt:lpstr>
      <vt:lpstr>资源简介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Microsoft</cp:lastModifiedBy>
  <cp:revision>117</cp:revision>
  <dcterms:created xsi:type="dcterms:W3CDTF">2006-08-16T00:00:00Z</dcterms:created>
  <dcterms:modified xsi:type="dcterms:W3CDTF">2023-04-03T01:42:35Z</dcterms:modified>
</cp:coreProperties>
</file>